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31"/>
  </p:notesMasterIdLst>
  <p:sldIdLst>
    <p:sldId id="256" r:id="rId2"/>
    <p:sldId id="268" r:id="rId3"/>
    <p:sldId id="269" r:id="rId4"/>
    <p:sldId id="257" r:id="rId5"/>
    <p:sldId id="261" r:id="rId6"/>
    <p:sldId id="263" r:id="rId7"/>
    <p:sldId id="264" r:id="rId8"/>
    <p:sldId id="258" r:id="rId9"/>
    <p:sldId id="265" r:id="rId10"/>
    <p:sldId id="281" r:id="rId11"/>
    <p:sldId id="277" r:id="rId12"/>
    <p:sldId id="278" r:id="rId13"/>
    <p:sldId id="287" r:id="rId14"/>
    <p:sldId id="289" r:id="rId15"/>
    <p:sldId id="288" r:id="rId16"/>
    <p:sldId id="290" r:id="rId17"/>
    <p:sldId id="276" r:id="rId18"/>
    <p:sldId id="259" r:id="rId19"/>
    <p:sldId id="291" r:id="rId20"/>
    <p:sldId id="272" r:id="rId21"/>
    <p:sldId id="273" r:id="rId22"/>
    <p:sldId id="274" r:id="rId23"/>
    <p:sldId id="275" r:id="rId24"/>
    <p:sldId id="266" r:id="rId25"/>
    <p:sldId id="284" r:id="rId26"/>
    <p:sldId id="282" r:id="rId27"/>
    <p:sldId id="283" r:id="rId28"/>
    <p:sldId id="279" r:id="rId29"/>
    <p:sldId id="280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5620"/>
    <p:restoredTop sz="94660"/>
  </p:normalViewPr>
  <p:slideViewPr>
    <p:cSldViewPr snapToGrid="0">
      <p:cViewPr>
        <p:scale>
          <a:sx n="85" d="100"/>
          <a:sy n="85" d="100"/>
        </p:scale>
        <p:origin x="-200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FFA376-26A3-4BDD-8F82-775BE92D215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35E814-448E-4A9E-8C4E-51D55099FB6F}">
      <dgm:prSet phldrT="[Text]"/>
      <dgm:spPr/>
      <dgm:t>
        <a:bodyPr/>
        <a:lstStyle/>
        <a:p>
          <a:r>
            <a:rPr lang="en-US"/>
            <a:t>Cooperation</a:t>
          </a:r>
        </a:p>
      </dgm:t>
    </dgm:pt>
    <dgm:pt modelId="{B804B08C-8341-45E2-9196-7F0993E1C672}" type="parTrans" cxnId="{A9630380-1796-468E-8FD4-DD178A544B72}">
      <dgm:prSet/>
      <dgm:spPr/>
      <dgm:t>
        <a:bodyPr/>
        <a:lstStyle/>
        <a:p>
          <a:endParaRPr lang="en-US"/>
        </a:p>
      </dgm:t>
    </dgm:pt>
    <dgm:pt modelId="{A3E0558D-C8B9-4170-8FF5-4FEAEC0962B6}" type="sibTrans" cxnId="{A9630380-1796-468E-8FD4-DD178A544B72}">
      <dgm:prSet/>
      <dgm:spPr/>
      <dgm:t>
        <a:bodyPr/>
        <a:lstStyle/>
        <a:p>
          <a:endParaRPr lang="en-US"/>
        </a:p>
      </dgm:t>
    </dgm:pt>
    <dgm:pt modelId="{1470A54C-FE3D-4171-AD4B-D099F11DF2B9}">
      <dgm:prSet phldrT="[Text]" custT="1"/>
      <dgm:spPr/>
      <dgm:t>
        <a:bodyPr/>
        <a:lstStyle/>
        <a:p>
          <a:r>
            <a:rPr lang="en-US" sz="1200"/>
            <a:t>All group members worked hard and together</a:t>
          </a:r>
        </a:p>
      </dgm:t>
    </dgm:pt>
    <dgm:pt modelId="{6B14A593-94F4-40FF-A0B9-85204FA63384}" type="parTrans" cxnId="{FB3F621C-3A32-4BA4-B98F-514E63D532F8}">
      <dgm:prSet/>
      <dgm:spPr/>
      <dgm:t>
        <a:bodyPr/>
        <a:lstStyle/>
        <a:p>
          <a:endParaRPr lang="en-US"/>
        </a:p>
      </dgm:t>
    </dgm:pt>
    <dgm:pt modelId="{851D0159-CCD8-44EB-AEC2-212DAAF6298D}" type="sibTrans" cxnId="{FB3F621C-3A32-4BA4-B98F-514E63D532F8}">
      <dgm:prSet/>
      <dgm:spPr/>
      <dgm:t>
        <a:bodyPr/>
        <a:lstStyle/>
        <a:p>
          <a:endParaRPr lang="en-US"/>
        </a:p>
      </dgm:t>
    </dgm:pt>
    <dgm:pt modelId="{7347AC29-EF3D-4E93-BE71-412D66E0ABE8}">
      <dgm:prSet phldrT="[Text]" custT="1"/>
      <dgm:spPr/>
      <dgm:t>
        <a:bodyPr/>
        <a:lstStyle/>
        <a:p>
          <a:r>
            <a:rPr lang="en-US" sz="1200"/>
            <a:t>Group members were cooperative</a:t>
          </a:r>
        </a:p>
      </dgm:t>
    </dgm:pt>
    <dgm:pt modelId="{6BFD2731-2D0E-471A-AA76-3C3576D77568}" type="parTrans" cxnId="{FB93BA1F-21A8-467E-A47B-506232536B98}">
      <dgm:prSet/>
      <dgm:spPr/>
      <dgm:t>
        <a:bodyPr/>
        <a:lstStyle/>
        <a:p>
          <a:endParaRPr lang="en-US"/>
        </a:p>
      </dgm:t>
    </dgm:pt>
    <dgm:pt modelId="{1EB4E1AA-B048-40FD-84F3-718BEDE1464E}" type="sibTrans" cxnId="{FB93BA1F-21A8-467E-A47B-506232536B98}">
      <dgm:prSet/>
      <dgm:spPr/>
      <dgm:t>
        <a:bodyPr/>
        <a:lstStyle/>
        <a:p>
          <a:endParaRPr lang="en-US"/>
        </a:p>
      </dgm:t>
    </dgm:pt>
    <dgm:pt modelId="{13BC421E-32ED-4D06-A71D-6F1187D79C29}">
      <dgm:prSet phldrT="[Text]"/>
      <dgm:spPr/>
      <dgm:t>
        <a:bodyPr/>
        <a:lstStyle/>
        <a:p>
          <a:r>
            <a:rPr lang="en-US"/>
            <a:t>Leadership</a:t>
          </a:r>
        </a:p>
      </dgm:t>
    </dgm:pt>
    <dgm:pt modelId="{C6279CF4-AD0A-461B-B696-7FD5EC120BA5}" type="parTrans" cxnId="{F0389466-FF49-4D83-AFC6-957CEEB4194D}">
      <dgm:prSet/>
      <dgm:spPr/>
      <dgm:t>
        <a:bodyPr/>
        <a:lstStyle/>
        <a:p>
          <a:endParaRPr lang="en-US"/>
        </a:p>
      </dgm:t>
    </dgm:pt>
    <dgm:pt modelId="{EF567F31-E7D9-4592-8D22-F364923C6FA6}" type="sibTrans" cxnId="{F0389466-FF49-4D83-AFC6-957CEEB4194D}">
      <dgm:prSet/>
      <dgm:spPr/>
      <dgm:t>
        <a:bodyPr/>
        <a:lstStyle/>
        <a:p>
          <a:endParaRPr lang="en-US"/>
        </a:p>
      </dgm:t>
    </dgm:pt>
    <dgm:pt modelId="{DC9D1494-A3A0-49CB-BE67-5D83F5DFA038}">
      <dgm:prSet phldrT="[Text]"/>
      <dgm:spPr/>
      <dgm:t>
        <a:bodyPr/>
        <a:lstStyle/>
        <a:p>
          <a:r>
            <a:rPr lang="en-US"/>
            <a:t>Strong team leader or someone leading at all times</a:t>
          </a:r>
        </a:p>
      </dgm:t>
    </dgm:pt>
    <dgm:pt modelId="{F534D74A-8970-4759-8601-B4DDEC4BDFB9}" type="parTrans" cxnId="{144F8E98-1F53-46BA-8E10-A6E3D23E3602}">
      <dgm:prSet/>
      <dgm:spPr/>
      <dgm:t>
        <a:bodyPr/>
        <a:lstStyle/>
        <a:p>
          <a:endParaRPr lang="en-US"/>
        </a:p>
      </dgm:t>
    </dgm:pt>
    <dgm:pt modelId="{9CC8C6E6-9F92-41B7-AB69-00E6635E5596}" type="sibTrans" cxnId="{144F8E98-1F53-46BA-8E10-A6E3D23E3602}">
      <dgm:prSet/>
      <dgm:spPr/>
      <dgm:t>
        <a:bodyPr/>
        <a:lstStyle/>
        <a:p>
          <a:endParaRPr lang="en-US"/>
        </a:p>
      </dgm:t>
    </dgm:pt>
    <dgm:pt modelId="{C4487207-0A1B-4498-899E-0C8DE04D42B2}">
      <dgm:prSet phldrT="[Text]"/>
      <dgm:spPr/>
      <dgm:t>
        <a:bodyPr/>
        <a:lstStyle/>
        <a:p>
          <a:r>
            <a:rPr lang="en-US"/>
            <a:t>Organized leader</a:t>
          </a:r>
        </a:p>
      </dgm:t>
    </dgm:pt>
    <dgm:pt modelId="{93226A99-ECBA-4625-93B3-61AD391C9704}" type="parTrans" cxnId="{D472A3CD-4AEA-4189-A2F9-D7BEDA529864}">
      <dgm:prSet/>
      <dgm:spPr/>
      <dgm:t>
        <a:bodyPr/>
        <a:lstStyle/>
        <a:p>
          <a:endParaRPr lang="en-US"/>
        </a:p>
      </dgm:t>
    </dgm:pt>
    <dgm:pt modelId="{293CDE1F-2386-43C0-B7CD-AE17279BE29F}" type="sibTrans" cxnId="{D472A3CD-4AEA-4189-A2F9-D7BEDA529864}">
      <dgm:prSet/>
      <dgm:spPr/>
      <dgm:t>
        <a:bodyPr/>
        <a:lstStyle/>
        <a:p>
          <a:endParaRPr lang="en-US"/>
        </a:p>
      </dgm:t>
    </dgm:pt>
    <dgm:pt modelId="{87D89F61-D08E-4ADC-ADAE-77618454E3FC}">
      <dgm:prSet phldrT="[Text]"/>
      <dgm:spPr/>
      <dgm:t>
        <a:bodyPr/>
        <a:lstStyle/>
        <a:p>
          <a:r>
            <a:rPr lang="en-US"/>
            <a:t>Relevancy</a:t>
          </a:r>
        </a:p>
      </dgm:t>
    </dgm:pt>
    <dgm:pt modelId="{09600062-4B6A-443A-888F-C792CD320389}" type="parTrans" cxnId="{3823A8CD-0333-4162-8EA2-2B414DFA2CB5}">
      <dgm:prSet/>
      <dgm:spPr/>
      <dgm:t>
        <a:bodyPr/>
        <a:lstStyle/>
        <a:p>
          <a:endParaRPr lang="en-US"/>
        </a:p>
      </dgm:t>
    </dgm:pt>
    <dgm:pt modelId="{24FE7719-B7FB-42AF-B681-BBDC30F8204F}" type="sibTrans" cxnId="{3823A8CD-0333-4162-8EA2-2B414DFA2CB5}">
      <dgm:prSet/>
      <dgm:spPr/>
      <dgm:t>
        <a:bodyPr/>
        <a:lstStyle/>
        <a:p>
          <a:endParaRPr lang="en-US"/>
        </a:p>
      </dgm:t>
    </dgm:pt>
    <dgm:pt modelId="{5706140F-F09D-47E0-9A66-385AE1349ECE}">
      <dgm:prSet phldrT="[Text]"/>
      <dgm:spPr/>
      <dgm:t>
        <a:bodyPr/>
        <a:lstStyle/>
        <a:p>
          <a:r>
            <a:rPr lang="en-US"/>
            <a:t>Working with real businesses makes it worthwhile</a:t>
          </a:r>
        </a:p>
      </dgm:t>
    </dgm:pt>
    <dgm:pt modelId="{3026C68E-5914-4B3F-8B70-88EF705C47FE}" type="parTrans" cxnId="{ABC4E0BD-239C-4A6F-B5AA-EE5F9911E292}">
      <dgm:prSet/>
      <dgm:spPr/>
      <dgm:t>
        <a:bodyPr/>
        <a:lstStyle/>
        <a:p>
          <a:endParaRPr lang="en-US"/>
        </a:p>
      </dgm:t>
    </dgm:pt>
    <dgm:pt modelId="{57A8D8CB-2ABB-427B-91B6-50C343C7795B}" type="sibTrans" cxnId="{ABC4E0BD-239C-4A6F-B5AA-EE5F9911E292}">
      <dgm:prSet/>
      <dgm:spPr/>
      <dgm:t>
        <a:bodyPr/>
        <a:lstStyle/>
        <a:p>
          <a:endParaRPr lang="en-US"/>
        </a:p>
      </dgm:t>
    </dgm:pt>
    <dgm:pt modelId="{70BC0B9E-EC51-464B-B16B-E2CECEA73346}">
      <dgm:prSet phldrT="[Text]"/>
      <dgm:spPr/>
      <dgm:t>
        <a:bodyPr/>
        <a:lstStyle/>
        <a:p>
          <a:r>
            <a:rPr lang="en-US"/>
            <a:t>Relates to the real business world</a:t>
          </a:r>
        </a:p>
      </dgm:t>
    </dgm:pt>
    <dgm:pt modelId="{1FCE43EA-9147-4FFA-B14E-59F4524E43E8}" type="parTrans" cxnId="{56EAB3E7-267A-4F0A-82A7-1D63E74413ED}">
      <dgm:prSet/>
      <dgm:spPr/>
      <dgm:t>
        <a:bodyPr/>
        <a:lstStyle/>
        <a:p>
          <a:endParaRPr lang="en-US"/>
        </a:p>
      </dgm:t>
    </dgm:pt>
    <dgm:pt modelId="{583346E2-F8FB-4E75-9EBF-84C50CE935D1}" type="sibTrans" cxnId="{56EAB3E7-267A-4F0A-82A7-1D63E74413ED}">
      <dgm:prSet/>
      <dgm:spPr/>
      <dgm:t>
        <a:bodyPr/>
        <a:lstStyle/>
        <a:p>
          <a:endParaRPr lang="en-US"/>
        </a:p>
      </dgm:t>
    </dgm:pt>
    <dgm:pt modelId="{E01DC05F-6309-4715-A77A-C7C100DC6DC5}">
      <dgm:prSet phldrT="[Text]"/>
      <dgm:spPr/>
      <dgm:t>
        <a:bodyPr/>
        <a:lstStyle/>
        <a:p>
          <a:endParaRPr lang="en-US" sz="600"/>
        </a:p>
      </dgm:t>
    </dgm:pt>
    <dgm:pt modelId="{27BBD775-93FD-439D-BD5E-8103AF889EC6}" type="parTrans" cxnId="{C9257069-D43C-4E0D-8F72-4C2D867F462B}">
      <dgm:prSet/>
      <dgm:spPr/>
      <dgm:t>
        <a:bodyPr/>
        <a:lstStyle/>
        <a:p>
          <a:endParaRPr lang="en-US"/>
        </a:p>
      </dgm:t>
    </dgm:pt>
    <dgm:pt modelId="{7C00147A-C764-4F64-9C85-885BEA9A6A5A}" type="sibTrans" cxnId="{C9257069-D43C-4E0D-8F72-4C2D867F462B}">
      <dgm:prSet/>
      <dgm:spPr/>
      <dgm:t>
        <a:bodyPr/>
        <a:lstStyle/>
        <a:p>
          <a:endParaRPr lang="en-US"/>
        </a:p>
      </dgm:t>
    </dgm:pt>
    <dgm:pt modelId="{ADC2A6AF-709D-47CD-BE4E-D5F4DA241D5A}">
      <dgm:prSet phldrT="[Text]" custT="1"/>
      <dgm:spPr/>
      <dgm:t>
        <a:bodyPr/>
        <a:lstStyle/>
        <a:p>
          <a:r>
            <a:rPr lang="en-US" sz="1200"/>
            <a:t>Group members worked well together</a:t>
          </a:r>
        </a:p>
      </dgm:t>
    </dgm:pt>
    <dgm:pt modelId="{7D84777E-5471-4637-B6F8-14E128FFB613}" type="parTrans" cxnId="{D77E319F-A311-4138-8E53-9FC2E27DB5EA}">
      <dgm:prSet/>
      <dgm:spPr/>
      <dgm:t>
        <a:bodyPr/>
        <a:lstStyle/>
        <a:p>
          <a:endParaRPr lang="en-US"/>
        </a:p>
      </dgm:t>
    </dgm:pt>
    <dgm:pt modelId="{84751690-4BBD-4AD9-9B67-EDD3DB035DDF}" type="sibTrans" cxnId="{D77E319F-A311-4138-8E53-9FC2E27DB5EA}">
      <dgm:prSet/>
      <dgm:spPr/>
      <dgm:t>
        <a:bodyPr/>
        <a:lstStyle/>
        <a:p>
          <a:endParaRPr lang="en-US"/>
        </a:p>
      </dgm:t>
    </dgm:pt>
    <dgm:pt modelId="{904DE451-F385-4DD4-BABD-08437DCD2A35}">
      <dgm:prSet phldrT="[Text]" custT="1"/>
      <dgm:spPr/>
      <dgm:t>
        <a:bodyPr/>
        <a:lstStyle/>
        <a:p>
          <a:r>
            <a:rPr lang="en-US" sz="1200"/>
            <a:t>Team really came together</a:t>
          </a:r>
        </a:p>
      </dgm:t>
    </dgm:pt>
    <dgm:pt modelId="{BD1BDDAD-6F8C-4A4F-AD26-AA3F94DF2C22}" type="parTrans" cxnId="{A5034DF2-230E-4CF0-B7F9-EB274422ABDF}">
      <dgm:prSet/>
      <dgm:spPr/>
      <dgm:t>
        <a:bodyPr/>
        <a:lstStyle/>
        <a:p>
          <a:endParaRPr lang="en-US"/>
        </a:p>
      </dgm:t>
    </dgm:pt>
    <dgm:pt modelId="{376B5D05-0BB7-41AC-82FE-A46600C9B416}" type="sibTrans" cxnId="{A5034DF2-230E-4CF0-B7F9-EB274422ABDF}">
      <dgm:prSet/>
      <dgm:spPr/>
      <dgm:t>
        <a:bodyPr/>
        <a:lstStyle/>
        <a:p>
          <a:endParaRPr lang="en-US"/>
        </a:p>
      </dgm:t>
    </dgm:pt>
    <dgm:pt modelId="{3A9E5C34-2EB7-47CF-859F-6616348CD852}">
      <dgm:prSet phldrT="[Text]" custT="1"/>
      <dgm:spPr/>
      <dgm:t>
        <a:bodyPr/>
        <a:lstStyle/>
        <a:p>
          <a:r>
            <a:rPr lang="en-US" sz="1200"/>
            <a:t>Everyone worked hard to complete the project</a:t>
          </a:r>
        </a:p>
      </dgm:t>
    </dgm:pt>
    <dgm:pt modelId="{586D49BB-3179-4470-9DBC-A3B7C6B9999E}" type="parTrans" cxnId="{63AE6ACE-F690-4D9C-A544-517C2BB1DE26}">
      <dgm:prSet/>
      <dgm:spPr/>
      <dgm:t>
        <a:bodyPr/>
        <a:lstStyle/>
        <a:p>
          <a:endParaRPr lang="en-US"/>
        </a:p>
      </dgm:t>
    </dgm:pt>
    <dgm:pt modelId="{66E4A6A1-29E1-4153-A4F5-166A211BDE4E}" type="sibTrans" cxnId="{63AE6ACE-F690-4D9C-A544-517C2BB1DE26}">
      <dgm:prSet/>
      <dgm:spPr/>
      <dgm:t>
        <a:bodyPr/>
        <a:lstStyle/>
        <a:p>
          <a:endParaRPr lang="en-US"/>
        </a:p>
      </dgm:t>
    </dgm:pt>
    <dgm:pt modelId="{AE3FB2AD-924B-4114-898B-D53E2FFE81EB}">
      <dgm:prSet phldrT="[Text]" custT="1"/>
      <dgm:spPr/>
      <dgm:t>
        <a:bodyPr/>
        <a:lstStyle/>
        <a:p>
          <a:r>
            <a:rPr lang="en-US" sz="1200"/>
            <a:t>Everyone worked well together</a:t>
          </a:r>
        </a:p>
      </dgm:t>
    </dgm:pt>
    <dgm:pt modelId="{2C21A38F-D71D-4D4B-84F1-62CB55C2C842}" type="parTrans" cxnId="{F6C30EE9-3E8B-4253-8CB3-9B729E228492}">
      <dgm:prSet/>
      <dgm:spPr/>
      <dgm:t>
        <a:bodyPr/>
        <a:lstStyle/>
        <a:p>
          <a:endParaRPr lang="en-US"/>
        </a:p>
      </dgm:t>
    </dgm:pt>
    <dgm:pt modelId="{A8AD1713-7ADE-4AEF-9776-51C849D1DE30}" type="sibTrans" cxnId="{F6C30EE9-3E8B-4253-8CB3-9B729E228492}">
      <dgm:prSet/>
      <dgm:spPr/>
      <dgm:t>
        <a:bodyPr/>
        <a:lstStyle/>
        <a:p>
          <a:endParaRPr lang="en-US"/>
        </a:p>
      </dgm:t>
    </dgm:pt>
    <dgm:pt modelId="{DB690B88-B113-48C7-9B81-CA473AA8711E}">
      <dgm:prSet phldrT="[Text]" custT="1"/>
      <dgm:spPr/>
      <dgm:t>
        <a:bodyPr/>
        <a:lstStyle/>
        <a:p>
          <a:r>
            <a:rPr lang="en-US" sz="1200"/>
            <a:t>Everyone worked productively and motivated each other</a:t>
          </a:r>
        </a:p>
      </dgm:t>
    </dgm:pt>
    <dgm:pt modelId="{302409EB-EB5B-41BD-8014-008F5C9776BB}" type="parTrans" cxnId="{8B47D4D9-4E1C-40E9-A5FF-E333222A24C5}">
      <dgm:prSet/>
      <dgm:spPr/>
      <dgm:t>
        <a:bodyPr/>
        <a:lstStyle/>
        <a:p>
          <a:endParaRPr lang="en-US"/>
        </a:p>
      </dgm:t>
    </dgm:pt>
    <dgm:pt modelId="{F6FD7F45-691B-4FA5-BB8B-111484551ACD}" type="sibTrans" cxnId="{8B47D4D9-4E1C-40E9-A5FF-E333222A24C5}">
      <dgm:prSet/>
      <dgm:spPr/>
      <dgm:t>
        <a:bodyPr/>
        <a:lstStyle/>
        <a:p>
          <a:endParaRPr lang="en-US"/>
        </a:p>
      </dgm:t>
    </dgm:pt>
    <dgm:pt modelId="{EC933BF1-B937-4A59-8981-2870B41E8F3E}">
      <dgm:prSet phldrT="[Text]" custT="1"/>
      <dgm:spPr/>
      <dgm:t>
        <a:bodyPr/>
        <a:lstStyle/>
        <a:p>
          <a:r>
            <a:rPr lang="en-US" sz="1200"/>
            <a:t>All group members contributed and were enthusiastic</a:t>
          </a:r>
        </a:p>
      </dgm:t>
    </dgm:pt>
    <dgm:pt modelId="{461CD238-F8A7-4C0C-9195-CA524F14841E}" type="parTrans" cxnId="{33F3D770-DAF7-4CA9-A337-7816791DBCFC}">
      <dgm:prSet/>
      <dgm:spPr/>
      <dgm:t>
        <a:bodyPr/>
        <a:lstStyle/>
        <a:p>
          <a:endParaRPr lang="en-US"/>
        </a:p>
      </dgm:t>
    </dgm:pt>
    <dgm:pt modelId="{6ABE7A51-3E42-441C-8822-F4423B1492D8}" type="sibTrans" cxnId="{33F3D770-DAF7-4CA9-A337-7816791DBCFC}">
      <dgm:prSet/>
      <dgm:spPr/>
      <dgm:t>
        <a:bodyPr/>
        <a:lstStyle/>
        <a:p>
          <a:endParaRPr lang="en-US"/>
        </a:p>
      </dgm:t>
    </dgm:pt>
    <dgm:pt modelId="{BCFE39FB-5900-4603-BDD3-4178BD1D9545}">
      <dgm:prSet phldrT="[Text]"/>
      <dgm:spPr/>
      <dgm:t>
        <a:bodyPr/>
        <a:lstStyle/>
        <a:p>
          <a:r>
            <a:rPr lang="en-US"/>
            <a:t>Team leader was very organized</a:t>
          </a:r>
        </a:p>
      </dgm:t>
    </dgm:pt>
    <dgm:pt modelId="{E1630068-DB3E-43A3-91ED-1AB0FFB6781B}" type="parTrans" cxnId="{E833386C-4998-4DA5-8254-A85F5BA5710E}">
      <dgm:prSet/>
      <dgm:spPr/>
      <dgm:t>
        <a:bodyPr/>
        <a:lstStyle/>
        <a:p>
          <a:endParaRPr lang="en-US"/>
        </a:p>
      </dgm:t>
    </dgm:pt>
    <dgm:pt modelId="{3E691E64-5C71-49C7-9B2E-103B59931D87}" type="sibTrans" cxnId="{E833386C-4998-4DA5-8254-A85F5BA5710E}">
      <dgm:prSet/>
      <dgm:spPr/>
      <dgm:t>
        <a:bodyPr/>
        <a:lstStyle/>
        <a:p>
          <a:endParaRPr lang="en-US"/>
        </a:p>
      </dgm:t>
    </dgm:pt>
    <dgm:pt modelId="{6C896708-8E89-40D6-9FF2-678CABDB2051}" type="pres">
      <dgm:prSet presAssocID="{B0FFA376-26A3-4BDD-8F82-775BE92D21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2F5750-65E4-4A36-9951-E12BFE0C1223}" type="pres">
      <dgm:prSet presAssocID="{CB35E814-448E-4A9E-8C4E-51D55099FB6F}" presName="linNode" presStyleCnt="0"/>
      <dgm:spPr/>
    </dgm:pt>
    <dgm:pt modelId="{9213AEC7-CCF3-464C-8C3C-8F2A54DD6899}" type="pres">
      <dgm:prSet presAssocID="{CB35E814-448E-4A9E-8C4E-51D55099FB6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3F9C3-5C1A-4FED-8853-03E897E109BD}" type="pres">
      <dgm:prSet presAssocID="{CB35E814-448E-4A9E-8C4E-51D55099FB6F}" presName="descendantText" presStyleLbl="alignAccFollowNode1" presStyleIdx="0" presStyleCnt="3" custScaleY="1384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F3226-8920-4B95-BFEC-BB1387F5EF24}" type="pres">
      <dgm:prSet presAssocID="{A3E0558D-C8B9-4170-8FF5-4FEAEC0962B6}" presName="sp" presStyleCnt="0"/>
      <dgm:spPr/>
    </dgm:pt>
    <dgm:pt modelId="{000AB166-D08E-48AE-B0A6-48A50324164C}" type="pres">
      <dgm:prSet presAssocID="{13BC421E-32ED-4D06-A71D-6F1187D79C29}" presName="linNode" presStyleCnt="0"/>
      <dgm:spPr/>
    </dgm:pt>
    <dgm:pt modelId="{071A6976-FF9C-48B3-8C0D-5D557A01006F}" type="pres">
      <dgm:prSet presAssocID="{13BC421E-32ED-4D06-A71D-6F1187D79C2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EF7882-F031-4716-8975-C282A64EC3DC}" type="pres">
      <dgm:prSet presAssocID="{13BC421E-32ED-4D06-A71D-6F1187D79C2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F74C4-0594-4B43-8061-B60E42BB4CF2}" type="pres">
      <dgm:prSet presAssocID="{EF567F31-E7D9-4592-8D22-F364923C6FA6}" presName="sp" presStyleCnt="0"/>
      <dgm:spPr/>
    </dgm:pt>
    <dgm:pt modelId="{AF87ADCB-701E-4FDA-B270-CC15B6D5C6D5}" type="pres">
      <dgm:prSet presAssocID="{87D89F61-D08E-4ADC-ADAE-77618454E3FC}" presName="linNode" presStyleCnt="0"/>
      <dgm:spPr/>
    </dgm:pt>
    <dgm:pt modelId="{C5E09BD2-FEB6-41C3-BF66-331DC2C684CA}" type="pres">
      <dgm:prSet presAssocID="{87D89F61-D08E-4ADC-ADAE-77618454E3F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498341-C81E-427E-8592-122B9F5DA907}" type="pres">
      <dgm:prSet presAssocID="{87D89F61-D08E-4ADC-ADAE-77618454E3F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389466-FF49-4D83-AFC6-957CEEB4194D}" srcId="{B0FFA376-26A3-4BDD-8F82-775BE92D215E}" destId="{13BC421E-32ED-4D06-A71D-6F1187D79C29}" srcOrd="1" destOrd="0" parTransId="{C6279CF4-AD0A-461B-B696-7FD5EC120BA5}" sibTransId="{EF567F31-E7D9-4592-8D22-F364923C6FA6}"/>
    <dgm:cxn modelId="{FB93BA1F-21A8-467E-A47B-506232536B98}" srcId="{CB35E814-448E-4A9E-8C4E-51D55099FB6F}" destId="{7347AC29-EF3D-4E93-BE71-412D66E0ABE8}" srcOrd="1" destOrd="0" parTransId="{6BFD2731-2D0E-471A-AA76-3C3576D77568}" sibTransId="{1EB4E1AA-B048-40FD-84F3-718BEDE1464E}"/>
    <dgm:cxn modelId="{D79F50D7-746D-4250-BF73-4FEAACBA1224}" type="presOf" srcId="{7347AC29-EF3D-4E93-BE71-412D66E0ABE8}" destId="{7DD3F9C3-5C1A-4FED-8853-03E897E109BD}" srcOrd="0" destOrd="1" presId="urn:microsoft.com/office/officeart/2005/8/layout/vList5"/>
    <dgm:cxn modelId="{D77E319F-A311-4138-8E53-9FC2E27DB5EA}" srcId="{CB35E814-448E-4A9E-8C4E-51D55099FB6F}" destId="{ADC2A6AF-709D-47CD-BE4E-D5F4DA241D5A}" srcOrd="2" destOrd="0" parTransId="{7D84777E-5471-4637-B6F8-14E128FFB613}" sibTransId="{84751690-4BBD-4AD9-9B67-EDD3DB035DDF}"/>
    <dgm:cxn modelId="{F6C30EE9-3E8B-4253-8CB3-9B729E228492}" srcId="{CB35E814-448E-4A9E-8C4E-51D55099FB6F}" destId="{AE3FB2AD-924B-4114-898B-D53E2FFE81EB}" srcOrd="5" destOrd="0" parTransId="{2C21A38F-D71D-4D4B-84F1-62CB55C2C842}" sibTransId="{A8AD1713-7ADE-4AEF-9776-51C849D1DE30}"/>
    <dgm:cxn modelId="{A75BBFC7-86E8-49EA-94D8-8236A8B0BF96}" type="presOf" srcId="{3A9E5C34-2EB7-47CF-859F-6616348CD852}" destId="{7DD3F9C3-5C1A-4FED-8853-03E897E109BD}" srcOrd="0" destOrd="4" presId="urn:microsoft.com/office/officeart/2005/8/layout/vList5"/>
    <dgm:cxn modelId="{0A187082-1686-4A0C-951F-5B1613949B94}" type="presOf" srcId="{B0FFA376-26A3-4BDD-8F82-775BE92D215E}" destId="{6C896708-8E89-40D6-9FF2-678CABDB2051}" srcOrd="0" destOrd="0" presId="urn:microsoft.com/office/officeart/2005/8/layout/vList5"/>
    <dgm:cxn modelId="{FB3F621C-3A32-4BA4-B98F-514E63D532F8}" srcId="{CB35E814-448E-4A9E-8C4E-51D55099FB6F}" destId="{1470A54C-FE3D-4171-AD4B-D099F11DF2B9}" srcOrd="0" destOrd="0" parTransId="{6B14A593-94F4-40FF-A0B9-85204FA63384}" sibTransId="{851D0159-CCD8-44EB-AEC2-212DAAF6298D}"/>
    <dgm:cxn modelId="{C9257069-D43C-4E0D-8F72-4C2D867F462B}" srcId="{CB35E814-448E-4A9E-8C4E-51D55099FB6F}" destId="{E01DC05F-6309-4715-A77A-C7C100DC6DC5}" srcOrd="8" destOrd="0" parTransId="{27BBD775-93FD-439D-BD5E-8103AF889EC6}" sibTransId="{7C00147A-C764-4F64-9C85-885BEA9A6A5A}"/>
    <dgm:cxn modelId="{D472A3CD-4AEA-4189-A2F9-D7BEDA529864}" srcId="{13BC421E-32ED-4D06-A71D-6F1187D79C29}" destId="{C4487207-0A1B-4498-899E-0C8DE04D42B2}" srcOrd="1" destOrd="0" parTransId="{93226A99-ECBA-4625-93B3-61AD391C9704}" sibTransId="{293CDE1F-2386-43C0-B7CD-AE17279BE29F}"/>
    <dgm:cxn modelId="{7689AD71-D3BC-4031-BDB3-B571D3DFDBA9}" type="presOf" srcId="{ADC2A6AF-709D-47CD-BE4E-D5F4DA241D5A}" destId="{7DD3F9C3-5C1A-4FED-8853-03E897E109BD}" srcOrd="0" destOrd="2" presId="urn:microsoft.com/office/officeart/2005/8/layout/vList5"/>
    <dgm:cxn modelId="{ABC4E0BD-239C-4A6F-B5AA-EE5F9911E292}" srcId="{87D89F61-D08E-4ADC-ADAE-77618454E3FC}" destId="{5706140F-F09D-47E0-9A66-385AE1349ECE}" srcOrd="0" destOrd="0" parTransId="{3026C68E-5914-4B3F-8B70-88EF705C47FE}" sibTransId="{57A8D8CB-2ABB-427B-91B6-50C343C7795B}"/>
    <dgm:cxn modelId="{0C8DB5AA-8886-463F-B3BB-B5833F20DDAA}" type="presOf" srcId="{AE3FB2AD-924B-4114-898B-D53E2FFE81EB}" destId="{7DD3F9C3-5C1A-4FED-8853-03E897E109BD}" srcOrd="0" destOrd="5" presId="urn:microsoft.com/office/officeart/2005/8/layout/vList5"/>
    <dgm:cxn modelId="{A7943C98-7356-410D-B264-5A340AAB865C}" type="presOf" srcId="{CB35E814-448E-4A9E-8C4E-51D55099FB6F}" destId="{9213AEC7-CCF3-464C-8C3C-8F2A54DD6899}" srcOrd="0" destOrd="0" presId="urn:microsoft.com/office/officeart/2005/8/layout/vList5"/>
    <dgm:cxn modelId="{E833386C-4998-4DA5-8254-A85F5BA5710E}" srcId="{13BC421E-32ED-4D06-A71D-6F1187D79C29}" destId="{BCFE39FB-5900-4603-BDD3-4178BD1D9545}" srcOrd="2" destOrd="0" parTransId="{E1630068-DB3E-43A3-91ED-1AB0FFB6781B}" sibTransId="{3E691E64-5C71-49C7-9B2E-103B59931D87}"/>
    <dgm:cxn modelId="{B04159E6-6907-4D98-95C1-983F8C128772}" type="presOf" srcId="{BCFE39FB-5900-4603-BDD3-4178BD1D9545}" destId="{43EF7882-F031-4716-8975-C282A64EC3DC}" srcOrd="0" destOrd="2" presId="urn:microsoft.com/office/officeart/2005/8/layout/vList5"/>
    <dgm:cxn modelId="{4D216D7C-A0B3-4DE8-AB5D-D6C628F88866}" type="presOf" srcId="{904DE451-F385-4DD4-BABD-08437DCD2A35}" destId="{7DD3F9C3-5C1A-4FED-8853-03E897E109BD}" srcOrd="0" destOrd="3" presId="urn:microsoft.com/office/officeart/2005/8/layout/vList5"/>
    <dgm:cxn modelId="{144F8E98-1F53-46BA-8E10-A6E3D23E3602}" srcId="{13BC421E-32ED-4D06-A71D-6F1187D79C29}" destId="{DC9D1494-A3A0-49CB-BE67-5D83F5DFA038}" srcOrd="0" destOrd="0" parTransId="{F534D74A-8970-4759-8601-B4DDEC4BDFB9}" sibTransId="{9CC8C6E6-9F92-41B7-AB69-00E6635E5596}"/>
    <dgm:cxn modelId="{A9630380-1796-468E-8FD4-DD178A544B72}" srcId="{B0FFA376-26A3-4BDD-8F82-775BE92D215E}" destId="{CB35E814-448E-4A9E-8C4E-51D55099FB6F}" srcOrd="0" destOrd="0" parTransId="{B804B08C-8341-45E2-9196-7F0993E1C672}" sibTransId="{A3E0558D-C8B9-4170-8FF5-4FEAEC0962B6}"/>
    <dgm:cxn modelId="{63AE6ACE-F690-4D9C-A544-517C2BB1DE26}" srcId="{CB35E814-448E-4A9E-8C4E-51D55099FB6F}" destId="{3A9E5C34-2EB7-47CF-859F-6616348CD852}" srcOrd="4" destOrd="0" parTransId="{586D49BB-3179-4470-9DBC-A3B7C6B9999E}" sibTransId="{66E4A6A1-29E1-4153-A4F5-166A211BDE4E}"/>
    <dgm:cxn modelId="{A5034DF2-230E-4CF0-B7F9-EB274422ABDF}" srcId="{CB35E814-448E-4A9E-8C4E-51D55099FB6F}" destId="{904DE451-F385-4DD4-BABD-08437DCD2A35}" srcOrd="3" destOrd="0" parTransId="{BD1BDDAD-6F8C-4A4F-AD26-AA3F94DF2C22}" sibTransId="{376B5D05-0BB7-41AC-82FE-A46600C9B416}"/>
    <dgm:cxn modelId="{83FE37D4-6B1A-44A5-8FA0-FBCE4756AAFD}" type="presOf" srcId="{1470A54C-FE3D-4171-AD4B-D099F11DF2B9}" destId="{7DD3F9C3-5C1A-4FED-8853-03E897E109BD}" srcOrd="0" destOrd="0" presId="urn:microsoft.com/office/officeart/2005/8/layout/vList5"/>
    <dgm:cxn modelId="{33F3D770-DAF7-4CA9-A337-7816791DBCFC}" srcId="{CB35E814-448E-4A9E-8C4E-51D55099FB6F}" destId="{EC933BF1-B937-4A59-8981-2870B41E8F3E}" srcOrd="7" destOrd="0" parTransId="{461CD238-F8A7-4C0C-9195-CA524F14841E}" sibTransId="{6ABE7A51-3E42-441C-8822-F4423B1492D8}"/>
    <dgm:cxn modelId="{56B68A09-D79B-4F4A-94A0-F5EE715C07BC}" type="presOf" srcId="{87D89F61-D08E-4ADC-ADAE-77618454E3FC}" destId="{C5E09BD2-FEB6-41C3-BF66-331DC2C684CA}" srcOrd="0" destOrd="0" presId="urn:microsoft.com/office/officeart/2005/8/layout/vList5"/>
    <dgm:cxn modelId="{3823A8CD-0333-4162-8EA2-2B414DFA2CB5}" srcId="{B0FFA376-26A3-4BDD-8F82-775BE92D215E}" destId="{87D89F61-D08E-4ADC-ADAE-77618454E3FC}" srcOrd="2" destOrd="0" parTransId="{09600062-4B6A-443A-888F-C792CD320389}" sibTransId="{24FE7719-B7FB-42AF-B681-BBDC30F8204F}"/>
    <dgm:cxn modelId="{696B38D7-9B78-4447-835E-8D4D763E89FE}" type="presOf" srcId="{5706140F-F09D-47E0-9A66-385AE1349ECE}" destId="{62498341-C81E-427E-8592-122B9F5DA907}" srcOrd="0" destOrd="0" presId="urn:microsoft.com/office/officeart/2005/8/layout/vList5"/>
    <dgm:cxn modelId="{56EAB3E7-267A-4F0A-82A7-1D63E74413ED}" srcId="{87D89F61-D08E-4ADC-ADAE-77618454E3FC}" destId="{70BC0B9E-EC51-464B-B16B-E2CECEA73346}" srcOrd="1" destOrd="0" parTransId="{1FCE43EA-9147-4FFA-B14E-59F4524E43E8}" sibTransId="{583346E2-F8FB-4E75-9EBF-84C50CE935D1}"/>
    <dgm:cxn modelId="{12BEE258-B5DA-4A09-A943-7E5E33A3DFC9}" type="presOf" srcId="{70BC0B9E-EC51-464B-B16B-E2CECEA73346}" destId="{62498341-C81E-427E-8592-122B9F5DA907}" srcOrd="0" destOrd="1" presId="urn:microsoft.com/office/officeart/2005/8/layout/vList5"/>
    <dgm:cxn modelId="{3F23ED3A-BB15-4A52-BC90-B6A8F7C3C1D4}" type="presOf" srcId="{13BC421E-32ED-4D06-A71D-6F1187D79C29}" destId="{071A6976-FF9C-48B3-8C0D-5D557A01006F}" srcOrd="0" destOrd="0" presId="urn:microsoft.com/office/officeart/2005/8/layout/vList5"/>
    <dgm:cxn modelId="{F9566047-F9FB-46DA-8433-16707CDD59D3}" type="presOf" srcId="{E01DC05F-6309-4715-A77A-C7C100DC6DC5}" destId="{7DD3F9C3-5C1A-4FED-8853-03E897E109BD}" srcOrd="0" destOrd="8" presId="urn:microsoft.com/office/officeart/2005/8/layout/vList5"/>
    <dgm:cxn modelId="{61E558F6-ADDF-425E-B3C5-8E4F15846F27}" type="presOf" srcId="{DC9D1494-A3A0-49CB-BE67-5D83F5DFA038}" destId="{43EF7882-F031-4716-8975-C282A64EC3DC}" srcOrd="0" destOrd="0" presId="urn:microsoft.com/office/officeart/2005/8/layout/vList5"/>
    <dgm:cxn modelId="{4363DA0D-704F-4EF7-9104-ACA19318B91F}" type="presOf" srcId="{C4487207-0A1B-4498-899E-0C8DE04D42B2}" destId="{43EF7882-F031-4716-8975-C282A64EC3DC}" srcOrd="0" destOrd="1" presId="urn:microsoft.com/office/officeart/2005/8/layout/vList5"/>
    <dgm:cxn modelId="{8B47D4D9-4E1C-40E9-A5FF-E333222A24C5}" srcId="{CB35E814-448E-4A9E-8C4E-51D55099FB6F}" destId="{DB690B88-B113-48C7-9B81-CA473AA8711E}" srcOrd="6" destOrd="0" parTransId="{302409EB-EB5B-41BD-8014-008F5C9776BB}" sibTransId="{F6FD7F45-691B-4FA5-BB8B-111484551ACD}"/>
    <dgm:cxn modelId="{85C67621-32F7-4BFA-89B8-2B1F3111CD6A}" type="presOf" srcId="{DB690B88-B113-48C7-9B81-CA473AA8711E}" destId="{7DD3F9C3-5C1A-4FED-8853-03E897E109BD}" srcOrd="0" destOrd="6" presId="urn:microsoft.com/office/officeart/2005/8/layout/vList5"/>
    <dgm:cxn modelId="{D79F41B5-8C24-4E50-B669-13E1244E87E6}" type="presOf" srcId="{EC933BF1-B937-4A59-8981-2870B41E8F3E}" destId="{7DD3F9C3-5C1A-4FED-8853-03E897E109BD}" srcOrd="0" destOrd="7" presId="urn:microsoft.com/office/officeart/2005/8/layout/vList5"/>
    <dgm:cxn modelId="{D53D5001-DF80-448F-971C-2A40F72EFC4F}" type="presParOf" srcId="{6C896708-8E89-40D6-9FF2-678CABDB2051}" destId="{AD2F5750-65E4-4A36-9951-E12BFE0C1223}" srcOrd="0" destOrd="0" presId="urn:microsoft.com/office/officeart/2005/8/layout/vList5"/>
    <dgm:cxn modelId="{B26FDFFB-99D4-42B3-9F48-6F21D67A15BD}" type="presParOf" srcId="{AD2F5750-65E4-4A36-9951-E12BFE0C1223}" destId="{9213AEC7-CCF3-464C-8C3C-8F2A54DD6899}" srcOrd="0" destOrd="0" presId="urn:microsoft.com/office/officeart/2005/8/layout/vList5"/>
    <dgm:cxn modelId="{F391FFC4-1EE4-43FA-A797-CCEE78F7111B}" type="presParOf" srcId="{AD2F5750-65E4-4A36-9951-E12BFE0C1223}" destId="{7DD3F9C3-5C1A-4FED-8853-03E897E109BD}" srcOrd="1" destOrd="0" presId="urn:microsoft.com/office/officeart/2005/8/layout/vList5"/>
    <dgm:cxn modelId="{8863EA96-6DB0-4F4C-8559-009C2B087299}" type="presParOf" srcId="{6C896708-8E89-40D6-9FF2-678CABDB2051}" destId="{0A6F3226-8920-4B95-BFEC-BB1387F5EF24}" srcOrd="1" destOrd="0" presId="urn:microsoft.com/office/officeart/2005/8/layout/vList5"/>
    <dgm:cxn modelId="{3D5A7BE1-4561-4DC3-B11D-3C41E72540D0}" type="presParOf" srcId="{6C896708-8E89-40D6-9FF2-678CABDB2051}" destId="{000AB166-D08E-48AE-B0A6-48A50324164C}" srcOrd="2" destOrd="0" presId="urn:microsoft.com/office/officeart/2005/8/layout/vList5"/>
    <dgm:cxn modelId="{DA65C66D-861A-441E-B725-83B45D5E1B94}" type="presParOf" srcId="{000AB166-D08E-48AE-B0A6-48A50324164C}" destId="{071A6976-FF9C-48B3-8C0D-5D557A01006F}" srcOrd="0" destOrd="0" presId="urn:microsoft.com/office/officeart/2005/8/layout/vList5"/>
    <dgm:cxn modelId="{59396D96-818C-4868-B731-985A51C24208}" type="presParOf" srcId="{000AB166-D08E-48AE-B0A6-48A50324164C}" destId="{43EF7882-F031-4716-8975-C282A64EC3DC}" srcOrd="1" destOrd="0" presId="urn:microsoft.com/office/officeart/2005/8/layout/vList5"/>
    <dgm:cxn modelId="{9D88F165-44AE-4939-8BAC-A718E8248DD6}" type="presParOf" srcId="{6C896708-8E89-40D6-9FF2-678CABDB2051}" destId="{BA5F74C4-0594-4B43-8061-B60E42BB4CF2}" srcOrd="3" destOrd="0" presId="urn:microsoft.com/office/officeart/2005/8/layout/vList5"/>
    <dgm:cxn modelId="{AA6F9D49-13CB-438B-9A99-5F58710B59BF}" type="presParOf" srcId="{6C896708-8E89-40D6-9FF2-678CABDB2051}" destId="{AF87ADCB-701E-4FDA-B270-CC15B6D5C6D5}" srcOrd="4" destOrd="0" presId="urn:microsoft.com/office/officeart/2005/8/layout/vList5"/>
    <dgm:cxn modelId="{C6455382-7206-456C-87D6-52FF221A814F}" type="presParOf" srcId="{AF87ADCB-701E-4FDA-B270-CC15B6D5C6D5}" destId="{C5E09BD2-FEB6-41C3-BF66-331DC2C684CA}" srcOrd="0" destOrd="0" presId="urn:microsoft.com/office/officeart/2005/8/layout/vList5"/>
    <dgm:cxn modelId="{2D12FED1-5E62-42D0-A3C3-58F68520AE06}" type="presParOf" srcId="{AF87ADCB-701E-4FDA-B270-CC15B6D5C6D5}" destId="{62498341-C81E-427E-8592-122B9F5DA9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FFA376-26A3-4BDD-8F82-775BE92D215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35E814-448E-4A9E-8C4E-51D55099FB6F}">
      <dgm:prSet phldrT="[Text]"/>
      <dgm:spPr/>
      <dgm:t>
        <a:bodyPr/>
        <a:lstStyle/>
        <a:p>
          <a:r>
            <a:rPr lang="en-US"/>
            <a:t>Clear Goals</a:t>
          </a:r>
        </a:p>
      </dgm:t>
    </dgm:pt>
    <dgm:pt modelId="{B804B08C-8341-45E2-9196-7F0993E1C672}" type="parTrans" cxnId="{A9630380-1796-468E-8FD4-DD178A544B72}">
      <dgm:prSet/>
      <dgm:spPr/>
      <dgm:t>
        <a:bodyPr/>
        <a:lstStyle/>
        <a:p>
          <a:endParaRPr lang="en-US"/>
        </a:p>
      </dgm:t>
    </dgm:pt>
    <dgm:pt modelId="{A3E0558D-C8B9-4170-8FF5-4FEAEC0962B6}" type="sibTrans" cxnId="{A9630380-1796-468E-8FD4-DD178A544B72}">
      <dgm:prSet/>
      <dgm:spPr/>
      <dgm:t>
        <a:bodyPr/>
        <a:lstStyle/>
        <a:p>
          <a:endParaRPr lang="en-US"/>
        </a:p>
      </dgm:t>
    </dgm:pt>
    <dgm:pt modelId="{1470A54C-FE3D-4171-AD4B-D099F11DF2B9}">
      <dgm:prSet phldrT="[Text]" custT="1"/>
      <dgm:spPr/>
      <dgm:t>
        <a:bodyPr/>
        <a:lstStyle/>
        <a:p>
          <a:r>
            <a:rPr lang="en-US" sz="1500"/>
            <a:t>Having a well-defined problem and examples of how it had been solved before</a:t>
          </a:r>
        </a:p>
      </dgm:t>
    </dgm:pt>
    <dgm:pt modelId="{6B14A593-94F4-40FF-A0B9-85204FA63384}" type="parTrans" cxnId="{FB3F621C-3A32-4BA4-B98F-514E63D532F8}">
      <dgm:prSet/>
      <dgm:spPr/>
      <dgm:t>
        <a:bodyPr/>
        <a:lstStyle/>
        <a:p>
          <a:endParaRPr lang="en-US"/>
        </a:p>
      </dgm:t>
    </dgm:pt>
    <dgm:pt modelId="{851D0159-CCD8-44EB-AEC2-212DAAF6298D}" type="sibTrans" cxnId="{FB3F621C-3A32-4BA4-B98F-514E63D532F8}">
      <dgm:prSet/>
      <dgm:spPr/>
      <dgm:t>
        <a:bodyPr/>
        <a:lstStyle/>
        <a:p>
          <a:endParaRPr lang="en-US"/>
        </a:p>
      </dgm:t>
    </dgm:pt>
    <dgm:pt modelId="{13BC421E-32ED-4D06-A71D-6F1187D79C29}">
      <dgm:prSet phldrT="[Text]"/>
      <dgm:spPr/>
      <dgm:t>
        <a:bodyPr/>
        <a:lstStyle/>
        <a:p>
          <a:r>
            <a:rPr lang="en-US"/>
            <a:t>Specific Team Roles</a:t>
          </a:r>
        </a:p>
      </dgm:t>
    </dgm:pt>
    <dgm:pt modelId="{C6279CF4-AD0A-461B-B696-7FD5EC120BA5}" type="parTrans" cxnId="{F0389466-FF49-4D83-AFC6-957CEEB4194D}">
      <dgm:prSet/>
      <dgm:spPr/>
      <dgm:t>
        <a:bodyPr/>
        <a:lstStyle/>
        <a:p>
          <a:endParaRPr lang="en-US"/>
        </a:p>
      </dgm:t>
    </dgm:pt>
    <dgm:pt modelId="{EF567F31-E7D9-4592-8D22-F364923C6FA6}" type="sibTrans" cxnId="{F0389466-FF49-4D83-AFC6-957CEEB4194D}">
      <dgm:prSet/>
      <dgm:spPr/>
      <dgm:t>
        <a:bodyPr/>
        <a:lstStyle/>
        <a:p>
          <a:endParaRPr lang="en-US"/>
        </a:p>
      </dgm:t>
    </dgm:pt>
    <dgm:pt modelId="{DC9D1494-A3A0-49CB-BE67-5D83F5DFA038}">
      <dgm:prSet phldrT="[Text]"/>
      <dgm:spPr/>
      <dgm:t>
        <a:bodyPr/>
        <a:lstStyle/>
        <a:p>
          <a:r>
            <a:rPr lang="en-US"/>
            <a:t>All members knew what was expected of them</a:t>
          </a:r>
        </a:p>
      </dgm:t>
    </dgm:pt>
    <dgm:pt modelId="{F534D74A-8970-4759-8601-B4DDEC4BDFB9}" type="parTrans" cxnId="{144F8E98-1F53-46BA-8E10-A6E3D23E3602}">
      <dgm:prSet/>
      <dgm:spPr/>
      <dgm:t>
        <a:bodyPr/>
        <a:lstStyle/>
        <a:p>
          <a:endParaRPr lang="en-US"/>
        </a:p>
      </dgm:t>
    </dgm:pt>
    <dgm:pt modelId="{9CC8C6E6-9F92-41B7-AB69-00E6635E5596}" type="sibTrans" cxnId="{144F8E98-1F53-46BA-8E10-A6E3D23E3602}">
      <dgm:prSet/>
      <dgm:spPr/>
      <dgm:t>
        <a:bodyPr/>
        <a:lstStyle/>
        <a:p>
          <a:endParaRPr lang="en-US"/>
        </a:p>
      </dgm:t>
    </dgm:pt>
    <dgm:pt modelId="{87D89F61-D08E-4ADC-ADAE-77618454E3FC}">
      <dgm:prSet phldrT="[Text]"/>
      <dgm:spPr/>
      <dgm:t>
        <a:bodyPr/>
        <a:lstStyle/>
        <a:p>
          <a:r>
            <a:rPr lang="en-US"/>
            <a:t>Interim Reports or Checkpoints</a:t>
          </a:r>
        </a:p>
      </dgm:t>
    </dgm:pt>
    <dgm:pt modelId="{09600062-4B6A-443A-888F-C792CD320389}" type="parTrans" cxnId="{3823A8CD-0333-4162-8EA2-2B414DFA2CB5}">
      <dgm:prSet/>
      <dgm:spPr/>
      <dgm:t>
        <a:bodyPr/>
        <a:lstStyle/>
        <a:p>
          <a:endParaRPr lang="en-US"/>
        </a:p>
      </dgm:t>
    </dgm:pt>
    <dgm:pt modelId="{24FE7719-B7FB-42AF-B681-BBDC30F8204F}" type="sibTrans" cxnId="{3823A8CD-0333-4162-8EA2-2B414DFA2CB5}">
      <dgm:prSet/>
      <dgm:spPr/>
      <dgm:t>
        <a:bodyPr/>
        <a:lstStyle/>
        <a:p>
          <a:endParaRPr lang="en-US"/>
        </a:p>
      </dgm:t>
    </dgm:pt>
    <dgm:pt modelId="{5706140F-F09D-47E0-9A66-385AE1349ECE}">
      <dgm:prSet phldrT="[Text]"/>
      <dgm:spPr/>
      <dgm:t>
        <a:bodyPr/>
        <a:lstStyle/>
        <a:p>
          <a:r>
            <a:rPr lang="en-US"/>
            <a:t>Had deadlines and midpoint checks</a:t>
          </a:r>
        </a:p>
      </dgm:t>
    </dgm:pt>
    <dgm:pt modelId="{3026C68E-5914-4B3F-8B70-88EF705C47FE}" type="parTrans" cxnId="{ABC4E0BD-239C-4A6F-B5AA-EE5F9911E292}">
      <dgm:prSet/>
      <dgm:spPr/>
      <dgm:t>
        <a:bodyPr/>
        <a:lstStyle/>
        <a:p>
          <a:endParaRPr lang="en-US"/>
        </a:p>
      </dgm:t>
    </dgm:pt>
    <dgm:pt modelId="{57A8D8CB-2ABB-427B-91B6-50C343C7795B}" type="sibTrans" cxnId="{ABC4E0BD-239C-4A6F-B5AA-EE5F9911E292}">
      <dgm:prSet/>
      <dgm:spPr/>
      <dgm:t>
        <a:bodyPr/>
        <a:lstStyle/>
        <a:p>
          <a:endParaRPr lang="en-US"/>
        </a:p>
      </dgm:t>
    </dgm:pt>
    <dgm:pt modelId="{E01DC05F-6309-4715-A77A-C7C100DC6DC5}">
      <dgm:prSet phldrT="[Text]"/>
      <dgm:spPr/>
      <dgm:t>
        <a:bodyPr/>
        <a:lstStyle/>
        <a:p>
          <a:endParaRPr lang="en-US" sz="600"/>
        </a:p>
      </dgm:t>
    </dgm:pt>
    <dgm:pt modelId="{27BBD775-93FD-439D-BD5E-8103AF889EC6}" type="parTrans" cxnId="{C9257069-D43C-4E0D-8F72-4C2D867F462B}">
      <dgm:prSet/>
      <dgm:spPr/>
      <dgm:t>
        <a:bodyPr/>
        <a:lstStyle/>
        <a:p>
          <a:endParaRPr lang="en-US"/>
        </a:p>
      </dgm:t>
    </dgm:pt>
    <dgm:pt modelId="{7C00147A-C764-4F64-9C85-885BEA9A6A5A}" type="sibTrans" cxnId="{C9257069-D43C-4E0D-8F72-4C2D867F462B}">
      <dgm:prSet/>
      <dgm:spPr/>
      <dgm:t>
        <a:bodyPr/>
        <a:lstStyle/>
        <a:p>
          <a:endParaRPr lang="en-US"/>
        </a:p>
      </dgm:t>
    </dgm:pt>
    <dgm:pt modelId="{AB3268F2-A11A-4419-B2FE-5F0AED2BC71F}">
      <dgm:prSet phldrT="[Text]" custT="1"/>
      <dgm:spPr/>
      <dgm:t>
        <a:bodyPr/>
        <a:lstStyle/>
        <a:p>
          <a:r>
            <a:rPr lang="en-US" sz="1500"/>
            <a:t>Clearly defined goals</a:t>
          </a:r>
        </a:p>
      </dgm:t>
    </dgm:pt>
    <dgm:pt modelId="{A3288F88-5821-420A-A45B-FE64EF1F0EB4}" type="parTrans" cxnId="{70969B63-D6D2-46B9-AAFD-6FB40289F89D}">
      <dgm:prSet/>
      <dgm:spPr/>
      <dgm:t>
        <a:bodyPr/>
        <a:lstStyle/>
        <a:p>
          <a:endParaRPr lang="en-US"/>
        </a:p>
      </dgm:t>
    </dgm:pt>
    <dgm:pt modelId="{58FEF068-52F2-4D22-B051-682F2039D4E2}" type="sibTrans" cxnId="{70969B63-D6D2-46B9-AAFD-6FB40289F89D}">
      <dgm:prSet/>
      <dgm:spPr/>
      <dgm:t>
        <a:bodyPr/>
        <a:lstStyle/>
        <a:p>
          <a:endParaRPr lang="en-US"/>
        </a:p>
      </dgm:t>
    </dgm:pt>
    <dgm:pt modelId="{9AE632DA-80A9-49DA-9512-EF2A9B8F77CD}">
      <dgm:prSet phldrT="[Text]"/>
      <dgm:spPr/>
      <dgm:t>
        <a:bodyPr/>
        <a:lstStyle/>
        <a:p>
          <a:r>
            <a:rPr lang="en-US"/>
            <a:t>Had clearly defined roles</a:t>
          </a:r>
        </a:p>
      </dgm:t>
    </dgm:pt>
    <dgm:pt modelId="{6C988321-0B51-4EC3-AE20-99037E4361F1}" type="parTrans" cxnId="{50E1778C-1491-481F-8835-44C9F03F78AB}">
      <dgm:prSet/>
      <dgm:spPr/>
      <dgm:t>
        <a:bodyPr/>
        <a:lstStyle/>
        <a:p>
          <a:endParaRPr lang="en-US"/>
        </a:p>
      </dgm:t>
    </dgm:pt>
    <dgm:pt modelId="{4712A1B5-A4DB-48E0-ABA3-268A892D0B57}" type="sibTrans" cxnId="{50E1778C-1491-481F-8835-44C9F03F78AB}">
      <dgm:prSet/>
      <dgm:spPr/>
      <dgm:t>
        <a:bodyPr/>
        <a:lstStyle/>
        <a:p>
          <a:endParaRPr lang="en-US"/>
        </a:p>
      </dgm:t>
    </dgm:pt>
    <dgm:pt modelId="{343D7ED4-FB1F-447B-B16C-7EBF5750733C}">
      <dgm:prSet phldrT="[Text]"/>
      <dgm:spPr/>
      <dgm:t>
        <a:bodyPr/>
        <a:lstStyle/>
        <a:p>
          <a:r>
            <a:rPr lang="en-US"/>
            <a:t>All members had their role and did their jobs</a:t>
          </a:r>
        </a:p>
      </dgm:t>
    </dgm:pt>
    <dgm:pt modelId="{7D70BC57-5DC8-411B-BDFE-662477840812}" type="parTrans" cxnId="{277770FD-8E71-4689-86AA-C455E648D8F7}">
      <dgm:prSet/>
      <dgm:spPr/>
      <dgm:t>
        <a:bodyPr/>
        <a:lstStyle/>
        <a:p>
          <a:endParaRPr lang="en-US"/>
        </a:p>
      </dgm:t>
    </dgm:pt>
    <dgm:pt modelId="{B371EFA5-7786-4D23-9A3A-4008038F5D56}" type="sibTrans" cxnId="{277770FD-8E71-4689-86AA-C455E648D8F7}">
      <dgm:prSet/>
      <dgm:spPr/>
      <dgm:t>
        <a:bodyPr/>
        <a:lstStyle/>
        <a:p>
          <a:endParaRPr lang="en-US"/>
        </a:p>
      </dgm:t>
    </dgm:pt>
    <dgm:pt modelId="{D0602C6C-D2D7-49CE-869C-678EDB84C1A0}">
      <dgm:prSet phldrT="[Text]"/>
      <dgm:spPr/>
      <dgm:t>
        <a:bodyPr/>
        <a:lstStyle/>
        <a:p>
          <a:r>
            <a:rPr lang="en-US"/>
            <a:t>Project guidelines and specific milestones</a:t>
          </a:r>
        </a:p>
      </dgm:t>
    </dgm:pt>
    <dgm:pt modelId="{18906613-E3CC-4F2F-B7E5-1B94A4050454}" type="parTrans" cxnId="{9CEA1637-CFFF-4675-A355-C44CCC0D9F3D}">
      <dgm:prSet/>
      <dgm:spPr/>
      <dgm:t>
        <a:bodyPr/>
        <a:lstStyle/>
        <a:p>
          <a:endParaRPr lang="en-US"/>
        </a:p>
      </dgm:t>
    </dgm:pt>
    <dgm:pt modelId="{BEC75F1E-7983-4E3A-A29E-53FAC4CCCBEE}" type="sibTrans" cxnId="{9CEA1637-CFFF-4675-A355-C44CCC0D9F3D}">
      <dgm:prSet/>
      <dgm:spPr/>
      <dgm:t>
        <a:bodyPr/>
        <a:lstStyle/>
        <a:p>
          <a:endParaRPr lang="en-US"/>
        </a:p>
      </dgm:t>
    </dgm:pt>
    <dgm:pt modelId="{CF1E702B-F821-4289-9E67-93F884A53141}">
      <dgm:prSet phldrT="[Text]"/>
      <dgm:spPr/>
      <dgm:t>
        <a:bodyPr/>
        <a:lstStyle/>
        <a:p>
          <a:r>
            <a:rPr lang="en-US"/>
            <a:t>Checkpoints for progress</a:t>
          </a:r>
        </a:p>
      </dgm:t>
    </dgm:pt>
    <dgm:pt modelId="{76CA325E-F8FB-41CC-B535-70316E90AFC7}" type="parTrans" cxnId="{861A061A-6683-49A7-8D5E-0EE6C6F851E7}">
      <dgm:prSet/>
      <dgm:spPr/>
      <dgm:t>
        <a:bodyPr/>
        <a:lstStyle/>
        <a:p>
          <a:endParaRPr lang="en-US"/>
        </a:p>
      </dgm:t>
    </dgm:pt>
    <dgm:pt modelId="{DC482426-8337-4B2D-A1EF-04BC2D10743D}" type="sibTrans" cxnId="{861A061A-6683-49A7-8D5E-0EE6C6F851E7}">
      <dgm:prSet/>
      <dgm:spPr/>
      <dgm:t>
        <a:bodyPr/>
        <a:lstStyle/>
        <a:p>
          <a:endParaRPr lang="en-US"/>
        </a:p>
      </dgm:t>
    </dgm:pt>
    <dgm:pt modelId="{34D26C44-ED1C-4C3B-855B-E64F1DBFBD04}">
      <dgm:prSet phldrT="[Text]"/>
      <dgm:spPr/>
      <dgm:t>
        <a:bodyPr/>
        <a:lstStyle/>
        <a:p>
          <a:r>
            <a:rPr lang="en-US"/>
            <a:t>Set due dates throughout semester</a:t>
          </a:r>
        </a:p>
      </dgm:t>
    </dgm:pt>
    <dgm:pt modelId="{EC5A18A5-1DE7-446D-A6E5-0B0DE3767248}" type="parTrans" cxnId="{C8360AB7-10E6-4311-A78A-7905056171C7}">
      <dgm:prSet/>
      <dgm:spPr/>
      <dgm:t>
        <a:bodyPr/>
        <a:lstStyle/>
        <a:p>
          <a:endParaRPr lang="en-US"/>
        </a:p>
      </dgm:t>
    </dgm:pt>
    <dgm:pt modelId="{41178C26-0158-4F27-8075-208B34E5AF06}" type="sibTrans" cxnId="{C8360AB7-10E6-4311-A78A-7905056171C7}">
      <dgm:prSet/>
      <dgm:spPr/>
      <dgm:t>
        <a:bodyPr/>
        <a:lstStyle/>
        <a:p>
          <a:endParaRPr lang="en-US"/>
        </a:p>
      </dgm:t>
    </dgm:pt>
    <dgm:pt modelId="{6C896708-8E89-40D6-9FF2-678CABDB2051}" type="pres">
      <dgm:prSet presAssocID="{B0FFA376-26A3-4BDD-8F82-775BE92D215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2F5750-65E4-4A36-9951-E12BFE0C1223}" type="pres">
      <dgm:prSet presAssocID="{CB35E814-448E-4A9E-8C4E-51D55099FB6F}" presName="linNode" presStyleCnt="0"/>
      <dgm:spPr/>
    </dgm:pt>
    <dgm:pt modelId="{9213AEC7-CCF3-464C-8C3C-8F2A54DD6899}" type="pres">
      <dgm:prSet presAssocID="{CB35E814-448E-4A9E-8C4E-51D55099FB6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D3F9C3-5C1A-4FED-8853-03E897E109BD}" type="pres">
      <dgm:prSet presAssocID="{CB35E814-448E-4A9E-8C4E-51D55099FB6F}" presName="descendantText" presStyleLbl="alignAccFollowNode1" presStyleIdx="0" presStyleCnt="3" custScaleY="991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6F3226-8920-4B95-BFEC-BB1387F5EF24}" type="pres">
      <dgm:prSet presAssocID="{A3E0558D-C8B9-4170-8FF5-4FEAEC0962B6}" presName="sp" presStyleCnt="0"/>
      <dgm:spPr/>
    </dgm:pt>
    <dgm:pt modelId="{000AB166-D08E-48AE-B0A6-48A50324164C}" type="pres">
      <dgm:prSet presAssocID="{13BC421E-32ED-4D06-A71D-6F1187D79C29}" presName="linNode" presStyleCnt="0"/>
      <dgm:spPr/>
    </dgm:pt>
    <dgm:pt modelId="{071A6976-FF9C-48B3-8C0D-5D557A01006F}" type="pres">
      <dgm:prSet presAssocID="{13BC421E-32ED-4D06-A71D-6F1187D79C2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EF7882-F031-4716-8975-C282A64EC3DC}" type="pres">
      <dgm:prSet presAssocID="{13BC421E-32ED-4D06-A71D-6F1187D79C2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F74C4-0594-4B43-8061-B60E42BB4CF2}" type="pres">
      <dgm:prSet presAssocID="{EF567F31-E7D9-4592-8D22-F364923C6FA6}" presName="sp" presStyleCnt="0"/>
      <dgm:spPr/>
    </dgm:pt>
    <dgm:pt modelId="{AF87ADCB-701E-4FDA-B270-CC15B6D5C6D5}" type="pres">
      <dgm:prSet presAssocID="{87D89F61-D08E-4ADC-ADAE-77618454E3FC}" presName="linNode" presStyleCnt="0"/>
      <dgm:spPr/>
    </dgm:pt>
    <dgm:pt modelId="{C5E09BD2-FEB6-41C3-BF66-331DC2C684CA}" type="pres">
      <dgm:prSet presAssocID="{87D89F61-D08E-4ADC-ADAE-77618454E3F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498341-C81E-427E-8592-122B9F5DA907}" type="pres">
      <dgm:prSet presAssocID="{87D89F61-D08E-4ADC-ADAE-77618454E3F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E91261-5CB8-4885-AC34-841F8DB35D3A}" type="presOf" srcId="{34D26C44-ED1C-4C3B-855B-E64F1DBFBD04}" destId="{62498341-C81E-427E-8592-122B9F5DA907}" srcOrd="0" destOrd="3" presId="urn:microsoft.com/office/officeart/2005/8/layout/vList5"/>
    <dgm:cxn modelId="{9CEA1637-CFFF-4675-A355-C44CCC0D9F3D}" srcId="{87D89F61-D08E-4ADC-ADAE-77618454E3FC}" destId="{D0602C6C-D2D7-49CE-869C-678EDB84C1A0}" srcOrd="1" destOrd="0" parTransId="{18906613-E3CC-4F2F-B7E5-1B94A4050454}" sibTransId="{BEC75F1E-7983-4E3A-A29E-53FAC4CCCBEE}"/>
    <dgm:cxn modelId="{F0389466-FF49-4D83-AFC6-957CEEB4194D}" srcId="{B0FFA376-26A3-4BDD-8F82-775BE92D215E}" destId="{13BC421E-32ED-4D06-A71D-6F1187D79C29}" srcOrd="1" destOrd="0" parTransId="{C6279CF4-AD0A-461B-B696-7FD5EC120BA5}" sibTransId="{EF567F31-E7D9-4592-8D22-F364923C6FA6}"/>
    <dgm:cxn modelId="{52D03874-B5F1-400B-99CB-6FA055645C23}" type="presOf" srcId="{AB3268F2-A11A-4419-B2FE-5F0AED2BC71F}" destId="{7DD3F9C3-5C1A-4FED-8853-03E897E109BD}" srcOrd="0" destOrd="1" presId="urn:microsoft.com/office/officeart/2005/8/layout/vList5"/>
    <dgm:cxn modelId="{0A187082-1686-4A0C-951F-5B1613949B94}" type="presOf" srcId="{B0FFA376-26A3-4BDD-8F82-775BE92D215E}" destId="{6C896708-8E89-40D6-9FF2-678CABDB2051}" srcOrd="0" destOrd="0" presId="urn:microsoft.com/office/officeart/2005/8/layout/vList5"/>
    <dgm:cxn modelId="{70969B63-D6D2-46B9-AAFD-6FB40289F89D}" srcId="{CB35E814-448E-4A9E-8C4E-51D55099FB6F}" destId="{AB3268F2-A11A-4419-B2FE-5F0AED2BC71F}" srcOrd="1" destOrd="0" parTransId="{A3288F88-5821-420A-A45B-FE64EF1F0EB4}" sibTransId="{58FEF068-52F2-4D22-B051-682F2039D4E2}"/>
    <dgm:cxn modelId="{81C1F196-AC38-4E41-B43D-648893897470}" type="presOf" srcId="{9AE632DA-80A9-49DA-9512-EF2A9B8F77CD}" destId="{43EF7882-F031-4716-8975-C282A64EC3DC}" srcOrd="0" destOrd="1" presId="urn:microsoft.com/office/officeart/2005/8/layout/vList5"/>
    <dgm:cxn modelId="{FB3F621C-3A32-4BA4-B98F-514E63D532F8}" srcId="{CB35E814-448E-4A9E-8C4E-51D55099FB6F}" destId="{1470A54C-FE3D-4171-AD4B-D099F11DF2B9}" srcOrd="0" destOrd="0" parTransId="{6B14A593-94F4-40FF-A0B9-85204FA63384}" sibTransId="{851D0159-CCD8-44EB-AEC2-212DAAF6298D}"/>
    <dgm:cxn modelId="{C9257069-D43C-4E0D-8F72-4C2D867F462B}" srcId="{CB35E814-448E-4A9E-8C4E-51D55099FB6F}" destId="{E01DC05F-6309-4715-A77A-C7C100DC6DC5}" srcOrd="2" destOrd="0" parTransId="{27BBD775-93FD-439D-BD5E-8103AF889EC6}" sibTransId="{7C00147A-C764-4F64-9C85-885BEA9A6A5A}"/>
    <dgm:cxn modelId="{18A824D0-A4E6-4148-9001-79559DA347B4}" type="presOf" srcId="{343D7ED4-FB1F-447B-B16C-7EBF5750733C}" destId="{43EF7882-F031-4716-8975-C282A64EC3DC}" srcOrd="0" destOrd="2" presId="urn:microsoft.com/office/officeart/2005/8/layout/vList5"/>
    <dgm:cxn modelId="{ABC4E0BD-239C-4A6F-B5AA-EE5F9911E292}" srcId="{87D89F61-D08E-4ADC-ADAE-77618454E3FC}" destId="{5706140F-F09D-47E0-9A66-385AE1349ECE}" srcOrd="0" destOrd="0" parTransId="{3026C68E-5914-4B3F-8B70-88EF705C47FE}" sibTransId="{57A8D8CB-2ABB-427B-91B6-50C343C7795B}"/>
    <dgm:cxn modelId="{A7943C98-7356-410D-B264-5A340AAB865C}" type="presOf" srcId="{CB35E814-448E-4A9E-8C4E-51D55099FB6F}" destId="{9213AEC7-CCF3-464C-8C3C-8F2A54DD6899}" srcOrd="0" destOrd="0" presId="urn:microsoft.com/office/officeart/2005/8/layout/vList5"/>
    <dgm:cxn modelId="{277770FD-8E71-4689-86AA-C455E648D8F7}" srcId="{13BC421E-32ED-4D06-A71D-6F1187D79C29}" destId="{343D7ED4-FB1F-447B-B16C-7EBF5750733C}" srcOrd="2" destOrd="0" parTransId="{7D70BC57-5DC8-411B-BDFE-662477840812}" sibTransId="{B371EFA5-7786-4D23-9A3A-4008038F5D56}"/>
    <dgm:cxn modelId="{144F8E98-1F53-46BA-8E10-A6E3D23E3602}" srcId="{13BC421E-32ED-4D06-A71D-6F1187D79C29}" destId="{DC9D1494-A3A0-49CB-BE67-5D83F5DFA038}" srcOrd="0" destOrd="0" parTransId="{F534D74A-8970-4759-8601-B4DDEC4BDFB9}" sibTransId="{9CC8C6E6-9F92-41B7-AB69-00E6635E5596}"/>
    <dgm:cxn modelId="{A9630380-1796-468E-8FD4-DD178A544B72}" srcId="{B0FFA376-26A3-4BDD-8F82-775BE92D215E}" destId="{CB35E814-448E-4A9E-8C4E-51D55099FB6F}" srcOrd="0" destOrd="0" parTransId="{B804B08C-8341-45E2-9196-7F0993E1C672}" sibTransId="{A3E0558D-C8B9-4170-8FF5-4FEAEC0962B6}"/>
    <dgm:cxn modelId="{C8360AB7-10E6-4311-A78A-7905056171C7}" srcId="{87D89F61-D08E-4ADC-ADAE-77618454E3FC}" destId="{34D26C44-ED1C-4C3B-855B-E64F1DBFBD04}" srcOrd="3" destOrd="0" parTransId="{EC5A18A5-1DE7-446D-A6E5-0B0DE3767248}" sibTransId="{41178C26-0158-4F27-8075-208B34E5AF06}"/>
    <dgm:cxn modelId="{6B0E170D-9233-427A-AE8A-F3E02B8D240B}" type="presOf" srcId="{D0602C6C-D2D7-49CE-869C-678EDB84C1A0}" destId="{62498341-C81E-427E-8592-122B9F5DA907}" srcOrd="0" destOrd="1" presId="urn:microsoft.com/office/officeart/2005/8/layout/vList5"/>
    <dgm:cxn modelId="{83FE37D4-6B1A-44A5-8FA0-FBCE4756AAFD}" type="presOf" srcId="{1470A54C-FE3D-4171-AD4B-D099F11DF2B9}" destId="{7DD3F9C3-5C1A-4FED-8853-03E897E109BD}" srcOrd="0" destOrd="0" presId="urn:microsoft.com/office/officeart/2005/8/layout/vList5"/>
    <dgm:cxn modelId="{56B68A09-D79B-4F4A-94A0-F5EE715C07BC}" type="presOf" srcId="{87D89F61-D08E-4ADC-ADAE-77618454E3FC}" destId="{C5E09BD2-FEB6-41C3-BF66-331DC2C684CA}" srcOrd="0" destOrd="0" presId="urn:microsoft.com/office/officeart/2005/8/layout/vList5"/>
    <dgm:cxn modelId="{43A91DFB-E592-459E-BF16-779B4B2ED2A1}" type="presOf" srcId="{CF1E702B-F821-4289-9E67-93F884A53141}" destId="{62498341-C81E-427E-8592-122B9F5DA907}" srcOrd="0" destOrd="2" presId="urn:microsoft.com/office/officeart/2005/8/layout/vList5"/>
    <dgm:cxn modelId="{50E1778C-1491-481F-8835-44C9F03F78AB}" srcId="{13BC421E-32ED-4D06-A71D-6F1187D79C29}" destId="{9AE632DA-80A9-49DA-9512-EF2A9B8F77CD}" srcOrd="1" destOrd="0" parTransId="{6C988321-0B51-4EC3-AE20-99037E4361F1}" sibTransId="{4712A1B5-A4DB-48E0-ABA3-268A892D0B57}"/>
    <dgm:cxn modelId="{3823A8CD-0333-4162-8EA2-2B414DFA2CB5}" srcId="{B0FFA376-26A3-4BDD-8F82-775BE92D215E}" destId="{87D89F61-D08E-4ADC-ADAE-77618454E3FC}" srcOrd="2" destOrd="0" parTransId="{09600062-4B6A-443A-888F-C792CD320389}" sibTransId="{24FE7719-B7FB-42AF-B681-BBDC30F8204F}"/>
    <dgm:cxn modelId="{861A061A-6683-49A7-8D5E-0EE6C6F851E7}" srcId="{87D89F61-D08E-4ADC-ADAE-77618454E3FC}" destId="{CF1E702B-F821-4289-9E67-93F884A53141}" srcOrd="2" destOrd="0" parTransId="{76CA325E-F8FB-41CC-B535-70316E90AFC7}" sibTransId="{DC482426-8337-4B2D-A1EF-04BC2D10743D}"/>
    <dgm:cxn modelId="{696B38D7-9B78-4447-835E-8D4D763E89FE}" type="presOf" srcId="{5706140F-F09D-47E0-9A66-385AE1349ECE}" destId="{62498341-C81E-427E-8592-122B9F5DA907}" srcOrd="0" destOrd="0" presId="urn:microsoft.com/office/officeart/2005/8/layout/vList5"/>
    <dgm:cxn modelId="{F9566047-F9FB-46DA-8433-16707CDD59D3}" type="presOf" srcId="{E01DC05F-6309-4715-A77A-C7C100DC6DC5}" destId="{7DD3F9C3-5C1A-4FED-8853-03E897E109BD}" srcOrd="0" destOrd="2" presId="urn:microsoft.com/office/officeart/2005/8/layout/vList5"/>
    <dgm:cxn modelId="{3F23ED3A-BB15-4A52-BC90-B6A8F7C3C1D4}" type="presOf" srcId="{13BC421E-32ED-4D06-A71D-6F1187D79C29}" destId="{071A6976-FF9C-48B3-8C0D-5D557A01006F}" srcOrd="0" destOrd="0" presId="urn:microsoft.com/office/officeart/2005/8/layout/vList5"/>
    <dgm:cxn modelId="{61E558F6-ADDF-425E-B3C5-8E4F15846F27}" type="presOf" srcId="{DC9D1494-A3A0-49CB-BE67-5D83F5DFA038}" destId="{43EF7882-F031-4716-8975-C282A64EC3DC}" srcOrd="0" destOrd="0" presId="urn:microsoft.com/office/officeart/2005/8/layout/vList5"/>
    <dgm:cxn modelId="{D53D5001-DF80-448F-971C-2A40F72EFC4F}" type="presParOf" srcId="{6C896708-8E89-40D6-9FF2-678CABDB2051}" destId="{AD2F5750-65E4-4A36-9951-E12BFE0C1223}" srcOrd="0" destOrd="0" presId="urn:microsoft.com/office/officeart/2005/8/layout/vList5"/>
    <dgm:cxn modelId="{B26FDFFB-99D4-42B3-9F48-6F21D67A15BD}" type="presParOf" srcId="{AD2F5750-65E4-4A36-9951-E12BFE0C1223}" destId="{9213AEC7-CCF3-464C-8C3C-8F2A54DD6899}" srcOrd="0" destOrd="0" presId="urn:microsoft.com/office/officeart/2005/8/layout/vList5"/>
    <dgm:cxn modelId="{F391FFC4-1EE4-43FA-A797-CCEE78F7111B}" type="presParOf" srcId="{AD2F5750-65E4-4A36-9951-E12BFE0C1223}" destId="{7DD3F9C3-5C1A-4FED-8853-03E897E109BD}" srcOrd="1" destOrd="0" presId="urn:microsoft.com/office/officeart/2005/8/layout/vList5"/>
    <dgm:cxn modelId="{8863EA96-6DB0-4F4C-8559-009C2B087299}" type="presParOf" srcId="{6C896708-8E89-40D6-9FF2-678CABDB2051}" destId="{0A6F3226-8920-4B95-BFEC-BB1387F5EF24}" srcOrd="1" destOrd="0" presId="urn:microsoft.com/office/officeart/2005/8/layout/vList5"/>
    <dgm:cxn modelId="{3D5A7BE1-4561-4DC3-B11D-3C41E72540D0}" type="presParOf" srcId="{6C896708-8E89-40D6-9FF2-678CABDB2051}" destId="{000AB166-D08E-48AE-B0A6-48A50324164C}" srcOrd="2" destOrd="0" presId="urn:microsoft.com/office/officeart/2005/8/layout/vList5"/>
    <dgm:cxn modelId="{DA65C66D-861A-441E-B725-83B45D5E1B94}" type="presParOf" srcId="{000AB166-D08E-48AE-B0A6-48A50324164C}" destId="{071A6976-FF9C-48B3-8C0D-5D557A01006F}" srcOrd="0" destOrd="0" presId="urn:microsoft.com/office/officeart/2005/8/layout/vList5"/>
    <dgm:cxn modelId="{59396D96-818C-4868-B731-985A51C24208}" type="presParOf" srcId="{000AB166-D08E-48AE-B0A6-48A50324164C}" destId="{43EF7882-F031-4716-8975-C282A64EC3DC}" srcOrd="1" destOrd="0" presId="urn:microsoft.com/office/officeart/2005/8/layout/vList5"/>
    <dgm:cxn modelId="{9D88F165-44AE-4939-8BAC-A718E8248DD6}" type="presParOf" srcId="{6C896708-8E89-40D6-9FF2-678CABDB2051}" destId="{BA5F74C4-0594-4B43-8061-B60E42BB4CF2}" srcOrd="3" destOrd="0" presId="urn:microsoft.com/office/officeart/2005/8/layout/vList5"/>
    <dgm:cxn modelId="{AA6F9D49-13CB-438B-9A99-5F58710B59BF}" type="presParOf" srcId="{6C896708-8E89-40D6-9FF2-678CABDB2051}" destId="{AF87ADCB-701E-4FDA-B270-CC15B6D5C6D5}" srcOrd="4" destOrd="0" presId="urn:microsoft.com/office/officeart/2005/8/layout/vList5"/>
    <dgm:cxn modelId="{C6455382-7206-456C-87D6-52FF221A814F}" type="presParOf" srcId="{AF87ADCB-701E-4FDA-B270-CC15B6D5C6D5}" destId="{C5E09BD2-FEB6-41C3-BF66-331DC2C684CA}" srcOrd="0" destOrd="0" presId="urn:microsoft.com/office/officeart/2005/8/layout/vList5"/>
    <dgm:cxn modelId="{2D12FED1-5E62-42D0-A3C3-58F68520AE06}" type="presParOf" srcId="{AF87ADCB-701E-4FDA-B270-CC15B6D5C6D5}" destId="{62498341-C81E-427E-8592-122B9F5DA9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D3F9C3-5C1A-4FED-8853-03E897E109BD}">
      <dsp:nvSpPr>
        <dsp:cNvPr id="0" name=""/>
        <dsp:cNvSpPr/>
      </dsp:nvSpPr>
      <dsp:spPr>
        <a:xfrm rot="5400000">
          <a:off x="3949468" y="-1421763"/>
          <a:ext cx="1643760" cy="449068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All group members worked hard and together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Group members were cooperative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Group members worked well together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Team really came together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Everyone worked hard to complete the project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Everyone worked well together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Everyone worked productively and motivated each other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/>
            <a:t>All group members contributed and were enthusiastic</a:t>
          </a: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00" kern="1200"/>
        </a:p>
      </dsp:txBody>
      <dsp:txXfrm rot="-5400000">
        <a:off x="2526008" y="81939"/>
        <a:ext cx="4410439" cy="1483276"/>
      </dsp:txXfrm>
    </dsp:sp>
    <dsp:sp modelId="{9213AEC7-CCF3-464C-8C3C-8F2A54DD6899}">
      <dsp:nvSpPr>
        <dsp:cNvPr id="0" name=""/>
        <dsp:cNvSpPr/>
      </dsp:nvSpPr>
      <dsp:spPr>
        <a:xfrm>
          <a:off x="0" y="81636"/>
          <a:ext cx="2526008" cy="14838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Cooperation</a:t>
          </a:r>
        </a:p>
      </dsp:txBody>
      <dsp:txXfrm>
        <a:off x="72437" y="154073"/>
        <a:ext cx="2381134" cy="1339007"/>
      </dsp:txXfrm>
    </dsp:sp>
    <dsp:sp modelId="{43EF7882-F031-4716-8975-C282A64EC3DC}">
      <dsp:nvSpPr>
        <dsp:cNvPr id="0" name=""/>
        <dsp:cNvSpPr/>
      </dsp:nvSpPr>
      <dsp:spPr>
        <a:xfrm rot="5400000">
          <a:off x="4182460" y="214057"/>
          <a:ext cx="1187105" cy="4495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Strong team leader or someone leading at all times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Organized leader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Team leader was very organized</a:t>
          </a:r>
        </a:p>
      </dsp:txBody>
      <dsp:txXfrm rot="-5400000">
        <a:off x="2528478" y="1925989"/>
        <a:ext cx="4437120" cy="1071205"/>
      </dsp:txXfrm>
    </dsp:sp>
    <dsp:sp modelId="{071A6976-FF9C-48B3-8C0D-5D557A01006F}">
      <dsp:nvSpPr>
        <dsp:cNvPr id="0" name=""/>
        <dsp:cNvSpPr/>
      </dsp:nvSpPr>
      <dsp:spPr>
        <a:xfrm>
          <a:off x="0" y="1719651"/>
          <a:ext cx="2528477" cy="14838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Leadership</a:t>
          </a:r>
        </a:p>
      </dsp:txBody>
      <dsp:txXfrm>
        <a:off x="72437" y="1792088"/>
        <a:ext cx="2383603" cy="1339007"/>
      </dsp:txXfrm>
    </dsp:sp>
    <dsp:sp modelId="{62498341-C81E-427E-8592-122B9F5DA907}">
      <dsp:nvSpPr>
        <dsp:cNvPr id="0" name=""/>
        <dsp:cNvSpPr/>
      </dsp:nvSpPr>
      <dsp:spPr>
        <a:xfrm rot="5400000">
          <a:off x="4182460" y="1772132"/>
          <a:ext cx="1187105" cy="4495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Working with real businesses makes it worthwhile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Relates to the real business world</a:t>
          </a:r>
        </a:p>
      </dsp:txBody>
      <dsp:txXfrm rot="-5400000">
        <a:off x="2528478" y="3484064"/>
        <a:ext cx="4437120" cy="1071205"/>
      </dsp:txXfrm>
    </dsp:sp>
    <dsp:sp modelId="{C5E09BD2-FEB6-41C3-BF66-331DC2C684CA}">
      <dsp:nvSpPr>
        <dsp:cNvPr id="0" name=""/>
        <dsp:cNvSpPr/>
      </dsp:nvSpPr>
      <dsp:spPr>
        <a:xfrm>
          <a:off x="0" y="3277727"/>
          <a:ext cx="2528477" cy="14838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Relevancy</a:t>
          </a:r>
        </a:p>
      </dsp:txBody>
      <dsp:txXfrm>
        <a:off x="72437" y="3350164"/>
        <a:ext cx="2383603" cy="13390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D3F9C3-5C1A-4FED-8853-03E897E109BD}">
      <dsp:nvSpPr>
        <dsp:cNvPr id="0" name=""/>
        <dsp:cNvSpPr/>
      </dsp:nvSpPr>
      <dsp:spPr>
        <a:xfrm rot="5400000">
          <a:off x="4166929" y="-1477684"/>
          <a:ext cx="1218166" cy="4495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Having a well-defined problem and examples of how it had been solved before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Clearly defined goals</a:t>
          </a:r>
        </a:p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600" kern="1200"/>
        </a:p>
      </dsp:txBody>
      <dsp:txXfrm rot="-5400000">
        <a:off x="2528477" y="220234"/>
        <a:ext cx="4435604" cy="1099234"/>
      </dsp:txXfrm>
    </dsp:sp>
    <dsp:sp modelId="{9213AEC7-CCF3-464C-8C3C-8F2A54DD6899}">
      <dsp:nvSpPr>
        <dsp:cNvPr id="0" name=""/>
        <dsp:cNvSpPr/>
      </dsp:nvSpPr>
      <dsp:spPr>
        <a:xfrm>
          <a:off x="0" y="2325"/>
          <a:ext cx="2528477" cy="1535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Clear Goals</a:t>
          </a:r>
        </a:p>
      </dsp:txBody>
      <dsp:txXfrm>
        <a:off x="74935" y="77260"/>
        <a:ext cx="2378607" cy="1385179"/>
      </dsp:txXfrm>
    </dsp:sp>
    <dsp:sp modelId="{43EF7882-F031-4716-8975-C282A64EC3DC}">
      <dsp:nvSpPr>
        <dsp:cNvPr id="0" name=""/>
        <dsp:cNvSpPr/>
      </dsp:nvSpPr>
      <dsp:spPr>
        <a:xfrm rot="5400000">
          <a:off x="4161992" y="134117"/>
          <a:ext cx="1228039" cy="4495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All members knew what was expected of them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Had clearly defined roles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All members had their role and did their jobs</a:t>
          </a:r>
        </a:p>
      </dsp:txBody>
      <dsp:txXfrm rot="-5400000">
        <a:off x="2528477" y="1827580"/>
        <a:ext cx="4435122" cy="1108143"/>
      </dsp:txXfrm>
    </dsp:sp>
    <dsp:sp modelId="{071A6976-FF9C-48B3-8C0D-5D557A01006F}">
      <dsp:nvSpPr>
        <dsp:cNvPr id="0" name=""/>
        <dsp:cNvSpPr/>
      </dsp:nvSpPr>
      <dsp:spPr>
        <a:xfrm>
          <a:off x="0" y="1614128"/>
          <a:ext cx="2528477" cy="1535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Specific Team Roles</a:t>
          </a:r>
        </a:p>
      </dsp:txBody>
      <dsp:txXfrm>
        <a:off x="74935" y="1689063"/>
        <a:ext cx="2378607" cy="1385179"/>
      </dsp:txXfrm>
    </dsp:sp>
    <dsp:sp modelId="{62498341-C81E-427E-8592-122B9F5DA907}">
      <dsp:nvSpPr>
        <dsp:cNvPr id="0" name=""/>
        <dsp:cNvSpPr/>
      </dsp:nvSpPr>
      <dsp:spPr>
        <a:xfrm rot="5400000">
          <a:off x="4161992" y="1745919"/>
          <a:ext cx="1228039" cy="449507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Had deadlines and midpoint checks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Project guidelines and specific milestones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Checkpoints for progress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/>
            <a:t>Set due dates throughout semester</a:t>
          </a:r>
        </a:p>
      </dsp:txBody>
      <dsp:txXfrm rot="-5400000">
        <a:off x="2528477" y="3439382"/>
        <a:ext cx="4435122" cy="1108143"/>
      </dsp:txXfrm>
    </dsp:sp>
    <dsp:sp modelId="{C5E09BD2-FEB6-41C3-BF66-331DC2C684CA}">
      <dsp:nvSpPr>
        <dsp:cNvPr id="0" name=""/>
        <dsp:cNvSpPr/>
      </dsp:nvSpPr>
      <dsp:spPr>
        <a:xfrm>
          <a:off x="0" y="3225930"/>
          <a:ext cx="2528477" cy="15350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Interim Reports or Checkpoints</a:t>
          </a:r>
        </a:p>
      </dsp:txBody>
      <dsp:txXfrm>
        <a:off x="74935" y="3300865"/>
        <a:ext cx="2378607" cy="13851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AB1F7-9CC4-41E8-B643-5EDB2D9783DD}" type="datetimeFigureOut">
              <a:rPr lang="en-US"/>
              <a:t>2/22/17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311FB-7753-450D-9352-2BDBB6B6776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85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03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53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76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61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3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311FB-7753-450D-9352-2BDBB6B6776A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62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2/22/17</a:t>
            </a:fld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pPr algn="r" eaLnBrk="1" latinLnBrk="0" hangingPunct="1"/>
            <a:endParaRPr kumimoji="0" lang="en-US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>
              <a:solidFill>
                <a:srgbClr val="FFFF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2/22/17</a:t>
            </a:fld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40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  <p:sldLayoutId id="2147483754" r:id="rId18"/>
    <p:sldLayoutId id="2147483755" r:id="rId19"/>
    <p:sldLayoutId id="2147483756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053" y="4545540"/>
            <a:ext cx="8555147" cy="1876428"/>
          </a:xfrm>
        </p:spPr>
        <p:txBody>
          <a:bodyPr>
            <a:noAutofit/>
          </a:bodyPr>
          <a:lstStyle/>
          <a:p>
            <a:pPr algn="r"/>
            <a:r>
              <a:rPr lang="en-US" sz="4000"/>
              <a:t>How to make group work, work!</a:t>
            </a:r>
            <a:br>
              <a:rPr lang="en-US" sz="4000"/>
            </a:br>
            <a:r>
              <a:rPr lang="en-US"/>
              <a:t>Drs. Kim </a:t>
            </a:r>
            <a:r>
              <a:rPr lang="en-US" err="1"/>
              <a:t>Fouad</a:t>
            </a:r>
            <a:r>
              <a:rPr lang="en-US"/>
              <a:t> and Crystal Quillen</a:t>
            </a:r>
            <a:br>
              <a:rPr lang="en-US"/>
            </a:br>
            <a:r>
              <a:rPr lang="en-US"/>
              <a:t> </a:t>
            </a:r>
            <a:br>
              <a:rPr lang="en-US"/>
            </a:br>
            <a:r>
              <a:rPr lang="en-US" sz="2400"/>
              <a:t>CELT Presentation February 27, 2017</a:t>
            </a:r>
          </a:p>
        </p:txBody>
      </p:sp>
    </p:spTree>
    <p:extLst>
      <p:ext uri="{BB962C8B-B14F-4D97-AF65-F5344CB8AC3E}">
        <p14:creationId xmlns:p14="http://schemas.microsoft.com/office/powerpoint/2010/main" val="711912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Choose roles </a:t>
            </a:r>
            <a:r>
              <a:rPr lang="en-US" i="1"/>
              <a:t>(</a:t>
            </a:r>
            <a:r>
              <a:rPr lang="en-US" i="1" err="1"/>
              <a:t>con’t</a:t>
            </a:r>
            <a:r>
              <a:rPr lang="en-US" i="1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Rotating Roles </a:t>
            </a:r>
          </a:p>
          <a:p>
            <a:pPr lvl="1"/>
            <a:r>
              <a:rPr lang="en-US" sz="2600"/>
              <a:t>Timekeeper – reminds group of time constraints for tasks </a:t>
            </a:r>
          </a:p>
          <a:p>
            <a:pPr lvl="1"/>
            <a:endParaRPr lang="en-US" sz="2600"/>
          </a:p>
          <a:p>
            <a:pPr lvl="1"/>
            <a:r>
              <a:rPr lang="en-US" sz="2600"/>
              <a:t>Wildcard – fill-in when a group member is missing or however they are needed </a:t>
            </a:r>
          </a:p>
          <a:p>
            <a:pPr marL="228600" lvl="1" indent="0">
              <a:buNone/>
            </a:pPr>
            <a:endParaRPr lang="en-US" sz="2600"/>
          </a:p>
        </p:txBody>
      </p:sp>
      <p:sp>
        <p:nvSpPr>
          <p:cNvPr id="4" name="TextBox 3"/>
          <p:cNvSpPr txBox="1"/>
          <p:nvPr/>
        </p:nvSpPr>
        <p:spPr>
          <a:xfrm>
            <a:off x="6788139" y="6313029"/>
            <a:ext cx="2159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Hernandez, 2002</a:t>
            </a:r>
          </a:p>
        </p:txBody>
      </p:sp>
    </p:spTree>
    <p:extLst>
      <p:ext uri="{BB962C8B-B14F-4D97-AF65-F5344CB8AC3E}">
        <p14:creationId xmlns:p14="http://schemas.microsoft.com/office/powerpoint/2010/main" val="1046251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can we prepare students for group work?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97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Instructor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Prepare students to learn in group projects.</a:t>
            </a:r>
          </a:p>
          <a:p>
            <a:r>
              <a:rPr lang="en-US" sz="2800"/>
              <a:t>Provide on-going support.</a:t>
            </a:r>
          </a:p>
          <a:p>
            <a:r>
              <a:rPr lang="en-US" sz="2800"/>
              <a:t>Increase positive attitudes about group projects.</a:t>
            </a:r>
            <a:endParaRPr lang="en-US" sz="2800">
              <a:solidFill>
                <a:schemeClr val="tx1"/>
              </a:solidFill>
            </a:endParaRPr>
          </a:p>
          <a:p>
            <a:r>
              <a:rPr lang="en-US" sz="2800"/>
              <a:t>Increase communication and better planning among group members.</a:t>
            </a:r>
          </a:p>
          <a:p>
            <a:pPr marL="0" indent="0">
              <a:buNone/>
            </a:pPr>
            <a:endParaRPr lang="en-US" sz="2800"/>
          </a:p>
        </p:txBody>
      </p:sp>
      <p:sp>
        <p:nvSpPr>
          <p:cNvPr id="4" name="TextBox 3"/>
          <p:cNvSpPr txBox="1"/>
          <p:nvPr/>
        </p:nvSpPr>
        <p:spPr>
          <a:xfrm>
            <a:off x="4017763" y="6313488"/>
            <a:ext cx="498495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/>
              <a:t>Bailey et al., 2015; Eddy &amp; </a:t>
            </a:r>
            <a:r>
              <a:rPr lang="en-US" sz="2000" err="1"/>
              <a:t>D'Abate</a:t>
            </a:r>
            <a:r>
              <a:rPr lang="en-US" sz="2000"/>
              <a:t>, 2016 </a:t>
            </a:r>
          </a:p>
        </p:txBody>
      </p:sp>
    </p:spTree>
    <p:extLst>
      <p:ext uri="{BB962C8B-B14F-4D97-AF65-F5344CB8AC3E}">
        <p14:creationId xmlns:p14="http://schemas.microsoft.com/office/powerpoint/2010/main" val="1010663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 to the team project: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solidFill>
                  <a:srgbClr val="595959"/>
                </a:solidFill>
                <a:latin typeface="Rockwell"/>
              </a:rPr>
              <a:t>Prior learning through practice or a pre-learning activity</a:t>
            </a:r>
          </a:p>
          <a:p>
            <a:r>
              <a:rPr lang="en-US" sz="2800">
                <a:solidFill>
                  <a:srgbClr val="595959"/>
                </a:solidFill>
                <a:latin typeface="Rockwell"/>
              </a:rPr>
              <a:t>Ensures adequate preparation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64493" y="6366387"/>
            <a:ext cx="551593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 dirty="0"/>
              <a:t>Eddy &amp; </a:t>
            </a:r>
            <a:r>
              <a:rPr lang="en-US" sz="2000" dirty="0" err="1"/>
              <a:t>D'Abate</a:t>
            </a:r>
            <a:r>
              <a:rPr lang="en-US" sz="2000" dirty="0"/>
              <a:t>, 2016; </a:t>
            </a:r>
            <a:r>
              <a:rPr lang="en-US" sz="2000" dirty="0" err="1"/>
              <a:t>Tomcho</a:t>
            </a:r>
            <a:r>
              <a:rPr lang="en-US" sz="2000" dirty="0"/>
              <a:t> &amp; </a:t>
            </a:r>
            <a:r>
              <a:rPr lang="en-US" sz="2000" dirty="0" err="1"/>
              <a:t>Foels</a:t>
            </a:r>
            <a:r>
              <a:rPr lang="en-US" sz="2000" dirty="0"/>
              <a:t>, 2012  </a:t>
            </a:r>
          </a:p>
        </p:txBody>
      </p:sp>
    </p:spTree>
    <p:extLst>
      <p:ext uri="{BB962C8B-B14F-4D97-AF65-F5344CB8AC3E}">
        <p14:creationId xmlns:p14="http://schemas.microsoft.com/office/powerpoint/2010/main" val="794538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 to the team project: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solidFill>
                  <a:srgbClr val="595959"/>
                </a:solidFill>
                <a:latin typeface="Rockwell"/>
              </a:rPr>
              <a:t>Create a team contract to discuss group behavior:</a:t>
            </a:r>
          </a:p>
          <a:p>
            <a:pPr lvl="1"/>
            <a:r>
              <a:rPr lang="en-US" sz="2400">
                <a:solidFill>
                  <a:srgbClr val="595959"/>
                </a:solidFill>
                <a:latin typeface="Rockwell"/>
              </a:rPr>
              <a:t>Being on time</a:t>
            </a:r>
          </a:p>
          <a:p>
            <a:pPr lvl="1"/>
            <a:r>
              <a:rPr lang="en-US" sz="2400">
                <a:solidFill>
                  <a:srgbClr val="595959"/>
                </a:solidFill>
                <a:latin typeface="Rockwell"/>
              </a:rPr>
              <a:t>Coming prepared</a:t>
            </a:r>
          </a:p>
          <a:p>
            <a:pPr lvl="1"/>
            <a:r>
              <a:rPr lang="en-US" sz="2400">
                <a:solidFill>
                  <a:srgbClr val="595959"/>
                </a:solidFill>
                <a:latin typeface="Rockwell"/>
              </a:rPr>
              <a:t>Listening to everyone</a:t>
            </a:r>
          </a:p>
          <a:p>
            <a:pPr lvl="1"/>
            <a:r>
              <a:rPr lang="en-US" sz="2400">
                <a:solidFill>
                  <a:srgbClr val="595959"/>
                </a:solidFill>
                <a:latin typeface="Rockwell"/>
              </a:rPr>
              <a:t>Sharing the load of work</a:t>
            </a:r>
          </a:p>
          <a:p>
            <a:pPr lvl="1"/>
            <a:endParaRPr lang="en-US" sz="2400">
              <a:solidFill>
                <a:srgbClr val="595959"/>
              </a:solidFill>
              <a:latin typeface="Rockwell"/>
            </a:endParaRPr>
          </a:p>
          <a:p>
            <a:r>
              <a:rPr lang="en-US" sz="2800">
                <a:solidFill>
                  <a:srgbClr val="595959"/>
                </a:solidFill>
                <a:latin typeface="Rockwell"/>
              </a:rPr>
              <a:t>Discuss what to do if a student breaches the contract.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36941" y="6350144"/>
            <a:ext cx="498495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 dirty="0"/>
              <a:t>Eddy &amp; </a:t>
            </a:r>
            <a:r>
              <a:rPr lang="en-US" sz="2000" dirty="0" err="1"/>
              <a:t>D'Abate</a:t>
            </a:r>
            <a:r>
              <a:rPr lang="en-US" sz="2000" dirty="0"/>
              <a:t>, 2016 </a:t>
            </a:r>
          </a:p>
        </p:txBody>
      </p:sp>
    </p:spTree>
    <p:extLst>
      <p:ext uri="{BB962C8B-B14F-4D97-AF65-F5344CB8AC3E}">
        <p14:creationId xmlns:p14="http://schemas.microsoft.com/office/powerpoint/2010/main" val="34786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During the team project: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solidFill>
                  <a:srgbClr val="595959"/>
                </a:solidFill>
                <a:latin typeface="Rockwell"/>
              </a:rPr>
              <a:t>Have students commit to contract: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Students abiding to the contract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Students breaching the contract</a:t>
            </a:r>
          </a:p>
          <a:p>
            <a:pPr lvl="1"/>
            <a:endParaRPr lang="en-US" sz="2600">
              <a:solidFill>
                <a:srgbClr val="595959"/>
              </a:solidFill>
              <a:latin typeface="Rockwell"/>
            </a:endParaRPr>
          </a:p>
          <a:p>
            <a:r>
              <a:rPr lang="en-US" sz="2800">
                <a:solidFill>
                  <a:srgbClr val="595959"/>
                </a:solidFill>
                <a:latin typeface="Rockwell"/>
              </a:rPr>
              <a:t>Students provide team evaluations (i.e., individual feedback to each member)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1283" y="6311660"/>
            <a:ext cx="498495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/>
              <a:t>Eddy &amp; </a:t>
            </a:r>
            <a:r>
              <a:rPr lang="en-US" sz="2000" err="1"/>
              <a:t>D'Abate</a:t>
            </a:r>
            <a:r>
              <a:rPr lang="en-US" sz="2000"/>
              <a:t>, 2016 </a:t>
            </a:r>
          </a:p>
        </p:txBody>
      </p:sp>
    </p:spTree>
    <p:extLst>
      <p:ext uri="{BB962C8B-B14F-4D97-AF65-F5344CB8AC3E}">
        <p14:creationId xmlns:p14="http://schemas.microsoft.com/office/powerpoint/2010/main" val="3165349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After the team project: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>
                <a:solidFill>
                  <a:srgbClr val="595959"/>
                </a:solidFill>
                <a:latin typeface="Rockwell"/>
              </a:rPr>
              <a:t>Have groups evaluate their group behavior.</a:t>
            </a:r>
          </a:p>
          <a:p>
            <a:r>
              <a:rPr lang="en-US" sz="2800">
                <a:solidFill>
                  <a:srgbClr val="595959"/>
                </a:solidFill>
                <a:latin typeface="Rockwell"/>
              </a:rPr>
              <a:t>Discuss changes they would make to improve group behavior.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1283" y="6311660"/>
            <a:ext cx="4984950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/>
              <a:t>Eddy &amp; </a:t>
            </a:r>
            <a:r>
              <a:rPr lang="en-US" sz="2000" err="1"/>
              <a:t>D'Abate</a:t>
            </a:r>
            <a:r>
              <a:rPr lang="en-US" sz="2000"/>
              <a:t>, 2016 </a:t>
            </a:r>
          </a:p>
        </p:txBody>
      </p:sp>
    </p:spTree>
    <p:extLst>
      <p:ext uri="{BB962C8B-B14F-4D97-AF65-F5344CB8AC3E}">
        <p14:creationId xmlns:p14="http://schemas.microsoft.com/office/powerpoint/2010/main" val="1553876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monitor group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981200"/>
            <a:ext cx="7556500" cy="453555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800"/>
              <a:t>Group accountability log/contracts</a:t>
            </a:r>
          </a:p>
          <a:p>
            <a:r>
              <a:rPr lang="en-US" sz="2800"/>
              <a:t>Online discussion forum</a:t>
            </a:r>
          </a:p>
          <a:p>
            <a:r>
              <a:rPr lang="en-US" sz="2800"/>
              <a:t>Meeting sign-up sheet</a:t>
            </a:r>
          </a:p>
          <a:p>
            <a:r>
              <a:rPr lang="en-US" sz="2800"/>
              <a:t>Google documents</a:t>
            </a:r>
          </a:p>
          <a:p>
            <a:r>
              <a:rPr lang="en-US" sz="2800"/>
              <a:t>Weekly reports</a:t>
            </a:r>
          </a:p>
          <a:p>
            <a:r>
              <a:rPr lang="en-US" sz="2800"/>
              <a:t>Weekly peer evaluations</a:t>
            </a:r>
          </a:p>
          <a:p>
            <a:r>
              <a:rPr lang="en-US" sz="2800"/>
              <a:t>Other examples???</a:t>
            </a:r>
          </a:p>
        </p:txBody>
      </p:sp>
    </p:spTree>
    <p:extLst>
      <p:ext uri="{BB962C8B-B14F-4D97-AF65-F5344CB8AC3E}">
        <p14:creationId xmlns:p14="http://schemas.microsoft.com/office/powerpoint/2010/main" val="1157542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How should we grade group work?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85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Percentage of course grade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How much does group work count towards the course grade?</a:t>
            </a:r>
          </a:p>
          <a:p>
            <a:pPr lvl="1"/>
            <a:r>
              <a:rPr lang="en-US" sz="2600"/>
              <a:t>50%?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20%?</a:t>
            </a:r>
          </a:p>
          <a:p>
            <a:pPr lvl="1"/>
            <a:endParaRPr lang="en-US" sz="2600">
              <a:solidFill>
                <a:srgbClr val="595959"/>
              </a:solidFill>
              <a:latin typeface="Rockwell"/>
            </a:endParaRPr>
          </a:p>
          <a:p>
            <a:r>
              <a:rPr lang="en-US" sz="2800">
                <a:solidFill>
                  <a:srgbClr val="595959"/>
                </a:solidFill>
                <a:latin typeface="Rockwell"/>
              </a:rPr>
              <a:t>Students with lower GPAs actually prefer a group project that counts 50% towards course grade. </a:t>
            </a:r>
          </a:p>
          <a:p>
            <a:pPr lvl="1"/>
            <a:endParaRPr lang="en-US" sz="2600">
              <a:solidFill>
                <a:srgbClr val="595959"/>
              </a:solidFill>
              <a:latin typeface="Rockwell"/>
            </a:endParaRPr>
          </a:p>
          <a:p>
            <a:endParaRPr lang="en-US" sz="2800">
              <a:solidFill>
                <a:srgbClr val="595959"/>
              </a:solidFill>
              <a:latin typeface="Rockwel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07487" y="6354763"/>
            <a:ext cx="3957176" cy="40011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2000" dirty="0"/>
              <a:t>Hoffman and </a:t>
            </a:r>
            <a:r>
              <a:rPr lang="en-US" sz="2000" dirty="0" err="1"/>
              <a:t>Rogelberg</a:t>
            </a:r>
            <a:r>
              <a:rPr lang="en-US" sz="2000" dirty="0"/>
              <a:t>, 2001</a:t>
            </a:r>
            <a:endParaRPr lang="en-US" sz="2000" dirty="0"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579139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Learning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/>
              <a:t>Understand various ways to effectively assign group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/>
              <a:t>Recognize the different ways group work is graded and determine the most effective grading strategies. </a:t>
            </a:r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89380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 of group work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Smaller projects –  not everything has to be graded (randomly choose)</a:t>
            </a:r>
          </a:p>
          <a:p>
            <a:endParaRPr lang="en-US" sz="2800"/>
          </a:p>
          <a:p>
            <a:r>
              <a:rPr lang="en-US" sz="2800"/>
              <a:t>Larger projects</a:t>
            </a:r>
          </a:p>
        </p:txBody>
      </p:sp>
    </p:spTree>
    <p:extLst>
      <p:ext uri="{BB962C8B-B14F-4D97-AF65-F5344CB8AC3E}">
        <p14:creationId xmlns:p14="http://schemas.microsoft.com/office/powerpoint/2010/main" val="202114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Students as the graders (i.e., peer evaluations)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/>
              <a:t>Students are not adequately trained to grade resulting in: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400" dirty="0"/>
              <a:t>High grades for themselves</a:t>
            </a:r>
          </a:p>
          <a:p>
            <a:pPr lvl="1"/>
            <a:r>
              <a:rPr lang="en-US" sz="2400" dirty="0"/>
              <a:t>High grades for their peers</a:t>
            </a:r>
          </a:p>
          <a:p>
            <a:r>
              <a:rPr lang="en-US" sz="2400" dirty="0"/>
              <a:t>Implicit stereotypes may impact grading. 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99877" y="1985963"/>
            <a:ext cx="4413771" cy="41402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Professors can only observe a small portion of work by group</a:t>
            </a:r>
          </a:p>
          <a:p>
            <a:pPr lvl="1"/>
            <a:r>
              <a:rPr lang="en-US" sz="2000" dirty="0"/>
              <a:t>Decrease social loafing and increase accountability</a:t>
            </a:r>
          </a:p>
          <a:p>
            <a:pPr lvl="1"/>
            <a:r>
              <a:rPr lang="en-US" sz="2000" dirty="0"/>
              <a:t>Increase fairness in grading</a:t>
            </a:r>
          </a:p>
          <a:p>
            <a:r>
              <a:rPr lang="en-US" sz="2400" i="1" dirty="0"/>
              <a:t>Confidential questionnaire most preferred in evaluations.</a:t>
            </a:r>
          </a:p>
          <a:p>
            <a:r>
              <a:rPr lang="en-US" sz="2400" dirty="0"/>
              <a:t>Real-world implications</a:t>
            </a:r>
          </a:p>
          <a:p>
            <a:pPr marL="228600" lvl="1" indent="0"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28725" y="6391275"/>
            <a:ext cx="7861519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sz="2000" err="1"/>
              <a:t>Breneiser</a:t>
            </a:r>
            <a:r>
              <a:rPr lang="en-US" sz="2000"/>
              <a:t> et al., 2012; </a:t>
            </a:r>
            <a:r>
              <a:rPr lang="en-US" sz="2000" err="1"/>
              <a:t>Dingel</a:t>
            </a:r>
            <a:r>
              <a:rPr lang="en-US" sz="2000"/>
              <a:t> &amp; Wei, 2014; </a:t>
            </a:r>
            <a:r>
              <a:rPr lang="en-US" sz="2000" err="1"/>
              <a:t>Wagar</a:t>
            </a:r>
            <a:r>
              <a:rPr lang="en-US" sz="2000"/>
              <a:t> &amp; Carroll; 2012</a:t>
            </a:r>
            <a:endParaRPr lang="en-US" sz="200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4192091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Grading the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i="1" dirty="0"/>
              <a:t>Least </a:t>
            </a:r>
            <a:r>
              <a:rPr lang="en-US" sz="2800" dirty="0"/>
              <a:t>preferred by students who:</a:t>
            </a:r>
          </a:p>
          <a:p>
            <a:pPr lvl="1"/>
            <a:r>
              <a:rPr lang="en-US" sz="2600" dirty="0"/>
              <a:t>Have more group grade experience</a:t>
            </a:r>
          </a:p>
          <a:p>
            <a:pPr lvl="1"/>
            <a:r>
              <a:rPr lang="en-US" sz="2600" dirty="0"/>
              <a:t>Worked full-time</a:t>
            </a:r>
          </a:p>
          <a:p>
            <a:pPr lvl="1"/>
            <a:r>
              <a:rPr lang="en-US" sz="2600" dirty="0"/>
              <a:t>Older students</a:t>
            </a:r>
          </a:p>
          <a:p>
            <a:pPr lvl="1"/>
            <a:r>
              <a:rPr lang="en-US" sz="2600" dirty="0"/>
              <a:t>High </a:t>
            </a:r>
            <a:r>
              <a:rPr lang="en-US" sz="2600" dirty="0" smtClean="0"/>
              <a:t>GPAs</a:t>
            </a:r>
            <a:endParaRPr lang="en-US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i="1" dirty="0"/>
              <a:t>Most </a:t>
            </a:r>
            <a:r>
              <a:rPr lang="en-US" sz="2800" dirty="0"/>
              <a:t>preferred by students who:</a:t>
            </a:r>
          </a:p>
          <a:p>
            <a:pPr lvl="1"/>
            <a:r>
              <a:rPr lang="en-US" sz="2600" dirty="0">
                <a:solidFill>
                  <a:srgbClr val="595959"/>
                </a:solidFill>
              </a:rPr>
              <a:t>Have less group grade experience</a:t>
            </a:r>
          </a:p>
          <a:p>
            <a:pPr lvl="1"/>
            <a:r>
              <a:rPr lang="en-US" sz="2600" dirty="0">
                <a:solidFill>
                  <a:srgbClr val="595959"/>
                </a:solidFill>
              </a:rPr>
              <a:t>Worked part-time</a:t>
            </a:r>
          </a:p>
          <a:p>
            <a:pPr lvl="1"/>
            <a:r>
              <a:rPr lang="en-US" sz="2600" dirty="0">
                <a:solidFill>
                  <a:srgbClr val="595959"/>
                </a:solidFill>
              </a:rPr>
              <a:t>Younger students</a:t>
            </a:r>
          </a:p>
          <a:p>
            <a:pPr lvl="1"/>
            <a:r>
              <a:rPr lang="en-US" sz="2600" dirty="0">
                <a:solidFill>
                  <a:srgbClr val="595959"/>
                </a:solidFill>
              </a:rPr>
              <a:t>Low GPAs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09925" y="6294407"/>
            <a:ext cx="5909919" cy="40011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r"/>
            <a:r>
              <a:rPr lang="en-US" sz="2000">
                <a:solidFill>
                  <a:srgbClr val="000000"/>
                </a:solidFill>
              </a:rPr>
              <a:t>Barfield, 2003; Hoffman and </a:t>
            </a:r>
            <a:r>
              <a:rPr lang="en-US" sz="2000" err="1">
                <a:solidFill>
                  <a:srgbClr val="000000"/>
                </a:solidFill>
              </a:rPr>
              <a:t>Rogelberg</a:t>
            </a:r>
            <a:r>
              <a:rPr lang="en-US" sz="2000">
                <a:solidFill>
                  <a:srgbClr val="000000"/>
                </a:solidFill>
              </a:rPr>
              <a:t>, 2001</a:t>
            </a:r>
            <a:endParaRPr lang="en-US" sz="200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563858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Grading the individual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8171393" cy="4144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Based on individual effort </a:t>
            </a:r>
            <a:r>
              <a:rPr lang="en-US" sz="2800" i="1" dirty="0"/>
              <a:t>regardless</a:t>
            </a:r>
            <a:r>
              <a:rPr lang="en-US" sz="2800" dirty="0"/>
              <a:t> of the overall quality of the group project.</a:t>
            </a:r>
            <a:endParaRPr lang="en-US" dirty="0"/>
          </a:p>
          <a:p>
            <a:r>
              <a:rPr lang="en-US" sz="2800" dirty="0"/>
              <a:t>Decreases the impact that social loafing has on </a:t>
            </a:r>
            <a:r>
              <a:rPr lang="en-US" sz="2800" dirty="0" err="1"/>
              <a:t>groupmates</a:t>
            </a:r>
            <a:r>
              <a:rPr lang="en-US" sz="2800" dirty="0"/>
              <a:t>. </a:t>
            </a:r>
            <a:endParaRPr lang="en-US" dirty="0">
              <a:solidFill>
                <a:srgbClr val="595959"/>
              </a:solidFill>
              <a:latin typeface="Rockwell"/>
            </a:endParaRPr>
          </a:p>
          <a:p>
            <a:r>
              <a:rPr lang="en-US" sz="2800" dirty="0"/>
              <a:t>Greater preference compared to group grading.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454106" y="6389124"/>
            <a:ext cx="3768335" cy="40011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Hoffman and </a:t>
            </a:r>
            <a:r>
              <a:rPr lang="en-US" sz="2000" dirty="0" err="1">
                <a:solidFill>
                  <a:srgbClr val="000000"/>
                </a:solidFill>
              </a:rPr>
              <a:t>Rogelberg</a:t>
            </a:r>
            <a:r>
              <a:rPr lang="en-US" sz="2000" dirty="0">
                <a:solidFill>
                  <a:srgbClr val="000000"/>
                </a:solidFill>
              </a:rPr>
              <a:t>, 2001</a:t>
            </a:r>
          </a:p>
        </p:txBody>
      </p:sp>
    </p:spTree>
    <p:extLst>
      <p:ext uri="{BB962C8B-B14F-4D97-AF65-F5344CB8AC3E}">
        <p14:creationId xmlns:p14="http://schemas.microsoft.com/office/powerpoint/2010/main" val="3809023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Hybrid 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A combination of group outcome and individual effort.</a:t>
            </a:r>
          </a:p>
          <a:p>
            <a:pPr lvl="1"/>
            <a:r>
              <a:rPr lang="en-US" sz="2600" i="1"/>
              <a:t>Strongest</a:t>
            </a:r>
            <a:r>
              <a:rPr lang="en-US" sz="2600"/>
              <a:t> preference by students</a:t>
            </a:r>
          </a:p>
          <a:p>
            <a:pPr lvl="1"/>
            <a:r>
              <a:rPr lang="en-US" sz="2600"/>
              <a:t>Successful with smaller group projects</a:t>
            </a:r>
          </a:p>
          <a:p>
            <a:pPr marL="228600" lvl="1" indent="0">
              <a:buNone/>
            </a:pPr>
            <a:endParaRPr lang="en-US" sz="2600"/>
          </a:p>
          <a:p>
            <a:r>
              <a:rPr lang="en-US" sz="2800"/>
              <a:t>Having input (i.e., student evaluation) into the group grade</a:t>
            </a:r>
          </a:p>
          <a:p>
            <a:pPr lvl="1"/>
            <a:r>
              <a:rPr lang="en-US" sz="2600"/>
              <a:t>Students </a:t>
            </a:r>
            <a:r>
              <a:rPr lang="en-US" sz="2600" i="1"/>
              <a:t>did not </a:t>
            </a:r>
            <a:r>
              <a:rPr lang="en-US" sz="2600"/>
              <a:t>prefer</a:t>
            </a:r>
          </a:p>
        </p:txBody>
      </p:sp>
      <p:sp>
        <p:nvSpPr>
          <p:cNvPr id="4" name="Rectangle 3"/>
          <p:cNvSpPr/>
          <p:nvPr/>
        </p:nvSpPr>
        <p:spPr>
          <a:xfrm>
            <a:off x="3314700" y="6362700"/>
            <a:ext cx="5970609" cy="400110"/>
          </a:xfrm>
          <a:prstGeom prst="rect">
            <a:avLst/>
          </a:prstGeom>
        </p:spPr>
        <p:txBody>
          <a:bodyPr wrap="none" anchor="t">
            <a:spAutoFit/>
          </a:bodyPr>
          <a:lstStyle/>
          <a:p>
            <a:r>
              <a:rPr lang="en-US" sz="2000"/>
              <a:t>Hoffman and </a:t>
            </a:r>
            <a:r>
              <a:rPr lang="en-US" sz="2000" err="1"/>
              <a:t>Rogelberg</a:t>
            </a:r>
            <a:r>
              <a:rPr lang="en-US" sz="2000"/>
              <a:t>, 2001; Taylor et al., 2014</a:t>
            </a:r>
          </a:p>
        </p:txBody>
      </p:sp>
    </p:spTree>
    <p:extLst>
      <p:ext uri="{BB962C8B-B14F-4D97-AF65-F5344CB8AC3E}">
        <p14:creationId xmlns:p14="http://schemas.microsoft.com/office/powerpoint/2010/main" val="1539383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Tips and Suggestions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451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Suggestions for Improving Group Work (Team Projects)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133600"/>
            <a:ext cx="7556313" cy="454942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/>
              <a:t>Emphasizing the importance and relevance of teams and teamwork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/>
              <a:t>Teaching team development and teamwork skills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/>
              <a:t>Conducting team-building exercises cohesive groups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/>
              <a:t>Determining method of team 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/>
              <a:t>Assigning a reasonable workload and establishing clear goals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85639" y="6282912"/>
            <a:ext cx="173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Hansen, 2006</a:t>
            </a:r>
          </a:p>
        </p:txBody>
      </p:sp>
    </p:spTree>
    <p:extLst>
      <p:ext uri="{BB962C8B-B14F-4D97-AF65-F5344CB8AC3E}">
        <p14:creationId xmlns:p14="http://schemas.microsoft.com/office/powerpoint/2010/main" val="602763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Suggestions for Improving Group Work (Team Projects)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57764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en-US" sz="2800"/>
              <a:t>Requiring team members to have specific and assigned roles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800"/>
              <a:t>Providing some class time for team meetings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800"/>
              <a:t>Requiring team members to keep personal contributions file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800"/>
              <a:t>Requesting interim reports and other feedback points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en-US" sz="2800"/>
              <a:t>Using detailed peer evaluations as a part of grading team effort.</a:t>
            </a:r>
          </a:p>
          <a:p>
            <a:pPr marL="457200" indent="-457200">
              <a:buFont typeface="+mj-lt"/>
              <a:buAutoNum type="arabicPeriod"/>
            </a:pP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292815" y="6358789"/>
            <a:ext cx="173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Hansen, 2006</a:t>
            </a:r>
          </a:p>
        </p:txBody>
      </p:sp>
    </p:spTree>
    <p:extLst>
      <p:ext uri="{BB962C8B-B14F-4D97-AF65-F5344CB8AC3E}">
        <p14:creationId xmlns:p14="http://schemas.microsoft.com/office/powerpoint/2010/main" val="2519154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24331" y="6313029"/>
            <a:ext cx="173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Hansen, 2006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10941" y="1749778"/>
          <a:ext cx="7023548" cy="4763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Elements of the Most Satisfying Group Experience</a:t>
            </a:r>
          </a:p>
        </p:txBody>
      </p:sp>
    </p:spTree>
    <p:extLst>
      <p:ext uri="{BB962C8B-B14F-4D97-AF65-F5344CB8AC3E}">
        <p14:creationId xmlns:p14="http://schemas.microsoft.com/office/powerpoint/2010/main" val="31821476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73014" y="6338684"/>
            <a:ext cx="17382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Hansen, 2006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810941" y="1749778"/>
          <a:ext cx="7023548" cy="4763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Elements of the Most Satisfying Group Experience</a:t>
            </a:r>
          </a:p>
        </p:txBody>
      </p:sp>
    </p:spTree>
    <p:extLst>
      <p:ext uri="{BB962C8B-B14F-4D97-AF65-F5344CB8AC3E}">
        <p14:creationId xmlns:p14="http://schemas.microsoft.com/office/powerpoint/2010/main" val="427006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Why do we assign group work?</a:t>
            </a:r>
          </a:p>
          <a:p>
            <a:r>
              <a:rPr lang="en-US" sz="2800"/>
              <a:t>How do we assign group work?</a:t>
            </a:r>
          </a:p>
          <a:p>
            <a:r>
              <a:rPr lang="en-US" sz="2800"/>
              <a:t>How should we grade group work?</a:t>
            </a:r>
          </a:p>
        </p:txBody>
      </p:sp>
    </p:spTree>
    <p:extLst>
      <p:ext uri="{BB962C8B-B14F-4D97-AF65-F5344CB8AC3E}">
        <p14:creationId xmlns:p14="http://schemas.microsoft.com/office/powerpoint/2010/main" val="3158590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assign group work?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2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World Significance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8474" y="1981200"/>
            <a:ext cx="8419748" cy="4144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Promotes higher level thinking </a:t>
            </a:r>
          </a:p>
          <a:p>
            <a:pPr lvl="1"/>
            <a:r>
              <a:rPr lang="en-US" sz="2400"/>
              <a:t>Analysis, evaluation, problem solving</a:t>
            </a:r>
            <a:endParaRPr lang="en-US" sz="2600"/>
          </a:p>
          <a:p>
            <a:r>
              <a:rPr lang="en-US" sz="2800"/>
              <a:t>Provides an opportunity to respond to critical feedback </a:t>
            </a:r>
          </a:p>
          <a:p>
            <a:r>
              <a:rPr lang="en-US" sz="2800"/>
              <a:t>Employers are looking for people who work well in teams </a:t>
            </a:r>
          </a:p>
          <a:p>
            <a:r>
              <a:rPr lang="en-US" sz="2800"/>
              <a:t>In the work place – increases work productivity</a:t>
            </a:r>
            <a:endParaRPr lang="en-US" sz="3600"/>
          </a:p>
        </p:txBody>
      </p:sp>
      <p:sp>
        <p:nvSpPr>
          <p:cNvPr id="6" name="TextBox 5"/>
          <p:cNvSpPr txBox="1"/>
          <p:nvPr/>
        </p:nvSpPr>
        <p:spPr>
          <a:xfrm>
            <a:off x="3706141" y="6335059"/>
            <a:ext cx="5303389" cy="400050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pPr algn="r"/>
            <a:r>
              <a:rPr lang="en-US" sz="2000" dirty="0"/>
              <a:t>Hansen, 2006; </a:t>
            </a:r>
            <a:r>
              <a:rPr lang="en-US" sz="2000" dirty="0" err="1" smtClean="0"/>
              <a:t>Wagar</a:t>
            </a:r>
            <a:r>
              <a:rPr lang="en-US" sz="2000" dirty="0" smtClean="0"/>
              <a:t> </a:t>
            </a:r>
            <a:r>
              <a:rPr lang="en-US" sz="2000" dirty="0"/>
              <a:t>&amp; Carroll, 2012</a:t>
            </a:r>
          </a:p>
        </p:txBody>
      </p:sp>
    </p:spTree>
    <p:extLst>
      <p:ext uri="{BB962C8B-B14F-4D97-AF65-F5344CB8AC3E}">
        <p14:creationId xmlns:p14="http://schemas.microsoft.com/office/powerpoint/2010/main" val="3169344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Student Perceptions of Group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7985" y="1918230"/>
            <a:ext cx="3657600" cy="4140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/>
              <a:t>Negative response due to</a:t>
            </a:r>
          </a:p>
          <a:p>
            <a:pPr lvl="1"/>
            <a:r>
              <a:rPr lang="en-US" sz="2800"/>
              <a:t>Unclear goals</a:t>
            </a:r>
          </a:p>
          <a:p>
            <a:pPr lvl="1"/>
            <a:r>
              <a:rPr lang="en-US" sz="2800"/>
              <a:t>Conflict</a:t>
            </a:r>
          </a:p>
          <a:p>
            <a:pPr lvl="1"/>
            <a:r>
              <a:rPr lang="en-US" sz="2800"/>
              <a:t>Mismanagement</a:t>
            </a:r>
          </a:p>
          <a:p>
            <a:pPr lvl="1"/>
            <a:r>
              <a:rPr lang="en-US" sz="2800"/>
              <a:t>Unequal participation </a:t>
            </a:r>
          </a:p>
          <a:p>
            <a:pPr lvl="2"/>
            <a:r>
              <a:rPr lang="en-US" sz="2400"/>
              <a:t>Social loafing</a:t>
            </a:r>
          </a:p>
          <a:p>
            <a:endParaRPr lang="en-US" sz="280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28299" y="1918230"/>
            <a:ext cx="3657600" cy="4140200"/>
          </a:xfrm>
        </p:spPr>
        <p:txBody>
          <a:bodyPr>
            <a:normAutofit/>
          </a:bodyPr>
          <a:lstStyle/>
          <a:p>
            <a:r>
              <a:rPr lang="en-US" sz="2800" b="1"/>
              <a:t>Positive response </a:t>
            </a:r>
          </a:p>
          <a:p>
            <a:pPr lvl="1"/>
            <a:r>
              <a:rPr lang="en-US" sz="2800"/>
              <a:t>Aligned with teamwork effectiveness</a:t>
            </a:r>
          </a:p>
          <a:p>
            <a:pPr lvl="1"/>
            <a:r>
              <a:rPr lang="en-US" sz="2800"/>
              <a:t>Learning-by-doing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4527" y="6313029"/>
            <a:ext cx="1738296" cy="40011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000"/>
              <a:t>Hansen, 2006</a:t>
            </a:r>
          </a:p>
        </p:txBody>
      </p:sp>
    </p:spTree>
    <p:extLst>
      <p:ext uri="{BB962C8B-B14F-4D97-AF65-F5344CB8AC3E}">
        <p14:creationId xmlns:p14="http://schemas.microsoft.com/office/powerpoint/2010/main" val="3083574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Loafing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Develops due to: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Larger group size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Greater scope of the project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Longer duration of the project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Lack of individual accountability</a:t>
            </a:r>
          </a:p>
          <a:p>
            <a:pPr lvl="1"/>
            <a:r>
              <a:rPr lang="en-US" sz="2600">
                <a:solidFill>
                  <a:srgbClr val="595959"/>
                </a:solidFill>
                <a:latin typeface="Rockwell"/>
              </a:rPr>
              <a:t>Instructor-assigned groups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95710" y="6343650"/>
            <a:ext cx="6005440" cy="400110"/>
          </a:xfrm>
          <a:prstGeom prst="rect">
            <a:avLst/>
          </a:prstGeom>
        </p:spPr>
        <p:txBody>
          <a:bodyPr wrap="square" rtlCol="0" anchor="t">
            <a:spAutoFit/>
          </a:bodyPr>
          <a:lstStyle/>
          <a:p>
            <a:pPr algn="ctr"/>
            <a:r>
              <a:rPr lang="en-US" sz="2000"/>
              <a:t>Aggarwal &amp; O'Brien, 2008; </a:t>
            </a:r>
            <a:r>
              <a:rPr lang="en-US" sz="2000" err="1"/>
              <a:t>Tomcho</a:t>
            </a:r>
            <a:r>
              <a:rPr lang="en-US" sz="2000"/>
              <a:t> &amp; </a:t>
            </a:r>
            <a:r>
              <a:rPr lang="en-US" sz="2000" err="1"/>
              <a:t>Foels</a:t>
            </a:r>
            <a:r>
              <a:rPr lang="en-US" sz="2000"/>
              <a:t>, 2012</a:t>
            </a:r>
          </a:p>
        </p:txBody>
      </p:sp>
    </p:spTree>
    <p:extLst>
      <p:ext uri="{BB962C8B-B14F-4D97-AF65-F5344CB8AC3E}">
        <p14:creationId xmlns:p14="http://schemas.microsoft.com/office/powerpoint/2010/main" val="233278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do we assign group work?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8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Choose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Rotating Roles</a:t>
            </a:r>
          </a:p>
          <a:p>
            <a:pPr lvl="1"/>
            <a:r>
              <a:rPr lang="en-US" sz="2600"/>
              <a:t>Group facilitator – moderating all team discussions, keeping the group on task and looking after everybody’s share of work. </a:t>
            </a:r>
          </a:p>
          <a:p>
            <a:pPr lvl="1"/>
            <a:endParaRPr lang="en-US" sz="2600"/>
          </a:p>
          <a:p>
            <a:pPr lvl="1"/>
            <a:r>
              <a:rPr lang="en-US" sz="2600"/>
              <a:t>Recorder – not only summarizes group discussions but also prepares the group activities</a:t>
            </a:r>
          </a:p>
          <a:p>
            <a:pPr marL="228600" lvl="1" indent="0">
              <a:buNone/>
            </a:pPr>
            <a:endParaRPr lang="en-US" sz="2600"/>
          </a:p>
        </p:txBody>
      </p:sp>
      <p:sp>
        <p:nvSpPr>
          <p:cNvPr id="4" name="TextBox 3"/>
          <p:cNvSpPr txBox="1"/>
          <p:nvPr/>
        </p:nvSpPr>
        <p:spPr>
          <a:xfrm>
            <a:off x="6788139" y="6313029"/>
            <a:ext cx="2159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Hernandez, 2002</a:t>
            </a:r>
          </a:p>
        </p:txBody>
      </p:sp>
    </p:spTree>
    <p:extLst>
      <p:ext uri="{BB962C8B-B14F-4D97-AF65-F5344CB8AC3E}">
        <p14:creationId xmlns:p14="http://schemas.microsoft.com/office/powerpoint/2010/main" val="3245472130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989</Words>
  <Application>Microsoft Macintosh PowerPoint</Application>
  <PresentationFormat>On-screen Show (4:3)</PresentationFormat>
  <Paragraphs>189</Paragraphs>
  <Slides>29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Advantage</vt:lpstr>
      <vt:lpstr>How to make group work, work! Drs. Kim Fouad and Crystal Quillen   CELT Presentation February 27, 2017</vt:lpstr>
      <vt:lpstr>Learning Outcomes</vt:lpstr>
      <vt:lpstr>Discussion Outline</vt:lpstr>
      <vt:lpstr>Why do we assign group work?</vt:lpstr>
      <vt:lpstr>Real World Significance</vt:lpstr>
      <vt:lpstr>Student Perceptions of Group Work</vt:lpstr>
      <vt:lpstr>Social Loafing</vt:lpstr>
      <vt:lpstr>How do we assign group work?</vt:lpstr>
      <vt:lpstr>Choose roles</vt:lpstr>
      <vt:lpstr>Choose roles (con’t.)</vt:lpstr>
      <vt:lpstr>How can we prepare students for group work?</vt:lpstr>
      <vt:lpstr>Instructor contributions</vt:lpstr>
      <vt:lpstr>Prior to the team project:</vt:lpstr>
      <vt:lpstr>Prior to the team project:</vt:lpstr>
      <vt:lpstr>During the team project:</vt:lpstr>
      <vt:lpstr>After the team project:</vt:lpstr>
      <vt:lpstr>How do we monitor group work?</vt:lpstr>
      <vt:lpstr>How should we grade group work?</vt:lpstr>
      <vt:lpstr>Percentage of course grade</vt:lpstr>
      <vt:lpstr>Type of group work</vt:lpstr>
      <vt:lpstr>Students as the graders (i.e., peer evaluations)</vt:lpstr>
      <vt:lpstr>Grading the group</vt:lpstr>
      <vt:lpstr>Grading the individual</vt:lpstr>
      <vt:lpstr>Hybrid grading</vt:lpstr>
      <vt:lpstr>Tips and Suggestions</vt:lpstr>
      <vt:lpstr>Suggestions for Improving Group Work (Team Projects)</vt:lpstr>
      <vt:lpstr>Suggestions for Improving Group Work (Team Projects)</vt:lpstr>
      <vt:lpstr>Elements of the Most Satisfying Group Experience</vt:lpstr>
      <vt:lpstr>Elements of the Most Satisfying Group Experience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group work, work! Drs. Kim Fouad and Crystal Quillen   CELT Presentation February 27, 2017</dc:title>
  <cp:lastModifiedBy>Crystal Quillen</cp:lastModifiedBy>
  <cp:revision>4</cp:revision>
  <dcterms:modified xsi:type="dcterms:W3CDTF">2017-02-23T01:37:02Z</dcterms:modified>
</cp:coreProperties>
</file>