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56" r:id="rId2"/>
    <p:sldId id="258" r:id="rId3"/>
    <p:sldId id="269" r:id="rId4"/>
    <p:sldId id="266" r:id="rId5"/>
    <p:sldId id="260" r:id="rId6"/>
    <p:sldId id="271" r:id="rId7"/>
    <p:sldId id="270" r:id="rId8"/>
    <p:sldId id="265" r:id="rId9"/>
    <p:sldId id="264" r:id="rId10"/>
    <p:sldId id="262" r:id="rId11"/>
    <p:sldId id="272" r:id="rId12"/>
    <p:sldId id="259" r:id="rId13"/>
    <p:sldId id="273" r:id="rId14"/>
    <p:sldId id="274" r:id="rId15"/>
    <p:sldId id="275" r:id="rId16"/>
    <p:sldId id="277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3" autoAdjust="0"/>
    <p:restoredTop sz="94671" autoAdjust="0"/>
  </p:normalViewPr>
  <p:slideViewPr>
    <p:cSldViewPr>
      <p:cViewPr varScale="1">
        <p:scale>
          <a:sx n="87" d="100"/>
          <a:sy n="87" d="100"/>
        </p:scale>
        <p:origin x="138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8215C-34D7-490C-8813-E0ABA17DA47F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AFAF8-CBCA-40CF-9BF7-EC3C64612B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683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AFAF8-CBCA-40CF-9BF7-EC3C64612BA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706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598CCFD-AF6B-4BDB-B757-3031A81B3CE7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C054679-A6D3-44C1-A9F3-5C59EF1956C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urzweiledu.com/video-v13-how-to-change-reading-options.html" TargetMode="External"/><Relationship Id="rId2" Type="http://schemas.openxmlformats.org/officeDocument/2006/relationships/hyperlink" Target="https://www.youtube.com/watch?v=rsglR8Y26j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MCm1Emtqo_Q&amp;feature=youtu.b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Use-the-Accessibility-Checker-on-your-Windows-desktop-to-find-accessibility-issues-a16f6de0-2f39-4a2b-8bd8-5ad801426c7f?ui=en-US&amp;rs=en-US&amp;ad=US#bkmk_accessibilitychecker" TargetMode="External"/><Relationship Id="rId2" Type="http://schemas.openxmlformats.org/officeDocument/2006/relationships/hyperlink" Target="https://support.office.com/en-us/article/Create-accessible-Word-documents-4fbb34d6-264f-4315-98d1-e431019e6137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usabilitygeek.com/10-free-web-based-web-site-accessibility-evaluation-tools/" TargetMode="External"/><Relationship Id="rId3" Type="http://schemas.openxmlformats.org/officeDocument/2006/relationships/hyperlink" Target="https://accessibility.rutgers.edu/" TargetMode="External"/><Relationship Id="rId7" Type="http://schemas.openxmlformats.org/officeDocument/2006/relationships/hyperlink" Target="http://wave.webaim.org/extension/" TargetMode="External"/><Relationship Id="rId2" Type="http://schemas.openxmlformats.org/officeDocument/2006/relationships/hyperlink" Target="https://www.w3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ebaim.org/techniques/hypertext/" TargetMode="External"/><Relationship Id="rId5" Type="http://schemas.openxmlformats.org/officeDocument/2006/relationships/hyperlink" Target="http://webaim.org/techniques/forms/" TargetMode="External"/><Relationship Id="rId4" Type="http://schemas.openxmlformats.org/officeDocument/2006/relationships/hyperlink" Target="http://webaim.org/Aim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828800"/>
          </a:xfrm>
        </p:spPr>
        <p:txBody>
          <a:bodyPr/>
          <a:lstStyle/>
          <a:p>
            <a:r>
              <a:rPr lang="en-US" sz="4800" dirty="0">
                <a:effectLst/>
              </a:rPr>
              <a:t>Creating an Environment that is Usable by All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362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Presented by: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Bill Welsh,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Associate Vice President, Rutgers University</a:t>
            </a:r>
            <a:endParaRPr lang="en-US" sz="32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537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r>
              <a:rPr lang="en-US" sz="4000" b="1" dirty="0" smtClean="0"/>
              <a:t>Our own use of Technology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Now, what if all of this technology was completely useless to you?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How would you feel?  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How would you order online products? 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Check email?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How would you work? 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Your thoughts on this experience?</a:t>
            </a: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114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762000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tx2"/>
                </a:solidFill>
              </a:rPr>
              <a:t>Changes in use of Technology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Students with disabilities are utilizing technology at astounding rates as are other students.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Classrooms have many different technologies both for Online and Resident Instruction courses.  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Creates new difficulties for students with disabilities and compatibility with assistive and adaptive technologies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974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/>
          <a:lstStyle/>
          <a:p>
            <a:r>
              <a:rPr lang="en-US" sz="3600" dirty="0" smtClean="0"/>
              <a:t>Common Assistive Technologies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711" y="1600200"/>
            <a:ext cx="8229600" cy="3810000"/>
          </a:xfrm>
        </p:spPr>
        <p:txBody>
          <a:bodyPr>
            <a:normAutofit/>
          </a:bodyPr>
          <a:lstStyle/>
          <a:p>
            <a:endParaRPr lang="en-US" dirty="0" smtClean="0">
              <a:latin typeface="Arial Black" panose="020B0A040201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Screen Readers: </a:t>
            </a: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Arial Black" panose="020B0A04020102020204" pitchFamily="34" charset="0"/>
                <a:hlinkClick r:id="rId2"/>
              </a:rPr>
              <a:t>Screen Reader Demo</a:t>
            </a:r>
            <a:endParaRPr lang="en-US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Text Readers: </a:t>
            </a: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1"/>
            <a:r>
              <a:rPr lang="en-US" sz="2400" dirty="0" smtClean="0">
                <a:solidFill>
                  <a:schemeClr val="tx1"/>
                </a:solidFill>
                <a:latin typeface="Arial Black" panose="020B0A04020102020204" pitchFamily="34" charset="0"/>
                <a:hlinkClick r:id="rId3"/>
              </a:rPr>
              <a:t>Kurzweil Text Reader Example</a:t>
            </a:r>
            <a:endParaRPr lang="en-US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781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914400"/>
          </a:xfrm>
        </p:spPr>
        <p:txBody>
          <a:bodyPr/>
          <a:lstStyle/>
          <a:p>
            <a:r>
              <a:rPr lang="en-US" sz="4800" dirty="0" smtClean="0"/>
              <a:t>Using Captioning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5300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en-US" u="sng" dirty="0" smtClean="0">
              <a:hlinkClick r:id="rId2"/>
            </a:endParaRPr>
          </a:p>
          <a:p>
            <a:pPr>
              <a:buNone/>
              <a:defRPr/>
            </a:pPr>
            <a:r>
              <a:rPr lang="en-US" u="sng" dirty="0" smtClean="0">
                <a:solidFill>
                  <a:schemeClr val="tx1"/>
                </a:solidFill>
                <a:hlinkClick r:id="rId2"/>
              </a:rPr>
              <a:t>  Captioning Video</a:t>
            </a:r>
            <a:endParaRPr lang="en-US" u="sng" dirty="0" smtClean="0">
              <a:solidFill>
                <a:schemeClr val="tx1"/>
              </a:solidFill>
            </a:endParaRPr>
          </a:p>
          <a:p>
            <a:pPr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457200" lvl="1" indent="0">
              <a:buNone/>
              <a:defRPr/>
            </a:pP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Therefore:</a:t>
            </a:r>
          </a:p>
          <a:p>
            <a:pPr marL="457200" lvl="1" indent="0">
              <a:buNone/>
              <a:defRPr/>
            </a:pPr>
            <a:endParaRPr lang="en-US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§"/>
              <a:defRPr/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Provide synchronous captioning</a:t>
            </a:r>
          </a:p>
          <a:p>
            <a:pPr lvl="2">
              <a:buFont typeface="Wingdings" pitchFamily="2" charset="2"/>
              <a:buChar char="§"/>
              <a:defRPr/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Hire a Sign Language interpreter or Computer Aided Real Time Captioning for training events when requested.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/>
            </a:r>
            <a:br>
              <a:rPr lang="en-US" sz="2200" dirty="0">
                <a:latin typeface="Arial" pitchFamily="34" charset="0"/>
                <a:cs typeface="Arial" pitchFamily="34" charset="0"/>
              </a:rPr>
            </a:br>
            <a:endParaRPr lang="en-US" sz="22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852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762000"/>
          </a:xfrm>
        </p:spPr>
        <p:txBody>
          <a:bodyPr/>
          <a:lstStyle/>
          <a:p>
            <a:r>
              <a:rPr lang="en-US" sz="4000" dirty="0" smtClean="0"/>
              <a:t>Creating Accessible Documents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Word 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Documents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Arial Black" panose="020B0A04020102020204" pitchFamily="34" charset="0"/>
                <a:hlinkClick r:id="rId2"/>
              </a:rPr>
              <a:t>Create Alt text for images</a:t>
            </a:r>
            <a:endParaRPr lang="en-US" sz="20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Arial Black" panose="020B0A04020102020204" pitchFamily="34" charset="0"/>
                <a:hlinkClick r:id="rId2"/>
              </a:rPr>
              <a:t>Use Heading Styles</a:t>
            </a:r>
            <a:endParaRPr lang="en-US" sz="20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Arial Black" panose="020B0A04020102020204" pitchFamily="34" charset="0"/>
                <a:hlinkClick r:id="rId2"/>
              </a:rPr>
              <a:t>Make tables accessible</a:t>
            </a:r>
            <a:endParaRPr lang="en-US" sz="20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Arial Black" panose="020B0A04020102020204" pitchFamily="34" charset="0"/>
                <a:hlinkClick r:id="rId3"/>
              </a:rPr>
              <a:t>Check for accessibility issues</a:t>
            </a:r>
            <a:endParaRPr lang="en-US" sz="20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1"/>
            <a:endParaRPr lang="en-US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Accessibility features convert to PDF or HTML documents</a:t>
            </a:r>
          </a:p>
          <a:p>
            <a:pPr lvl="1"/>
            <a:endParaRPr lang="en-US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502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sz="4000" dirty="0" smtClean="0"/>
              <a:t>Accessible Power Points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715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Use the design layouts within Power Point which are all accessible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Add alternative descriptions to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images</a:t>
            </a: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Use a unique title for each slide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Include closed captioning for videos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Use the accessibility checker to check for issues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Hyperlinks should be meaningful and not </a:t>
            </a: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url’s</a:t>
            </a: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122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Black" panose="020B0A04020102020204" pitchFamily="34" charset="0"/>
              </a:rPr>
              <a:t>Accessible Web Pages:</a:t>
            </a:r>
          </a:p>
          <a:p>
            <a:pPr lvl="1"/>
            <a:r>
              <a:rPr lang="en-US" dirty="0" smtClean="0">
                <a:latin typeface="Arial Black" panose="020B0A04020102020204" pitchFamily="34" charset="0"/>
                <a:hlinkClick r:id="rId2"/>
              </a:rPr>
              <a:t>W3C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 Black" panose="020B0A04020102020204" pitchFamily="34" charset="0"/>
                <a:hlinkClick r:id="rId3"/>
              </a:rPr>
              <a:t>Accessibility.Rutgers.edu</a:t>
            </a:r>
            <a:endParaRPr lang="en-US" dirty="0" smtClean="0">
              <a:latin typeface="Arial Black" panose="020B0A04020102020204" pitchFamily="34" charset="0"/>
            </a:endParaRPr>
          </a:p>
          <a:p>
            <a:pPr lvl="1"/>
            <a:r>
              <a:rPr lang="en-US" dirty="0" smtClean="0">
                <a:latin typeface="Arial Black" panose="020B0A04020102020204" pitchFamily="34" charset="0"/>
                <a:hlinkClick r:id="rId4"/>
              </a:rPr>
              <a:t>http</a:t>
            </a:r>
            <a:r>
              <a:rPr lang="en-US" dirty="0">
                <a:latin typeface="Arial Black" panose="020B0A04020102020204" pitchFamily="34" charset="0"/>
                <a:hlinkClick r:id="rId4"/>
              </a:rPr>
              <a:t>://</a:t>
            </a:r>
            <a:r>
              <a:rPr lang="en-US" dirty="0" smtClean="0">
                <a:latin typeface="Arial Black" panose="020B0A04020102020204" pitchFamily="34" charset="0"/>
                <a:hlinkClick r:id="rId4"/>
              </a:rPr>
              <a:t>webaim.org/Aim</a:t>
            </a:r>
            <a:endParaRPr lang="en-US" dirty="0" smtClean="0">
              <a:latin typeface="Arial Black" panose="020B0A04020102020204" pitchFamily="34" charset="0"/>
            </a:endParaRPr>
          </a:p>
          <a:p>
            <a:pPr lvl="1"/>
            <a:r>
              <a:rPr lang="en-US" dirty="0" smtClean="0">
                <a:latin typeface="Arial Black" panose="020B0A04020102020204" pitchFamily="34" charset="0"/>
                <a:hlinkClick r:id="rId5"/>
              </a:rPr>
              <a:t>Web Forms </a:t>
            </a:r>
            <a:endParaRPr lang="en-US" dirty="0" smtClean="0">
              <a:latin typeface="Arial Black" panose="020B0A04020102020204" pitchFamily="34" charset="0"/>
            </a:endParaRPr>
          </a:p>
          <a:p>
            <a:pPr lvl="1"/>
            <a:r>
              <a:rPr lang="en-US" dirty="0" smtClean="0">
                <a:latin typeface="Arial Black" panose="020B0A04020102020204" pitchFamily="34" charset="0"/>
                <a:hlinkClick r:id="rId6"/>
              </a:rPr>
              <a:t>Accessible links</a:t>
            </a:r>
            <a:endParaRPr lang="en-US" dirty="0" smtClean="0">
              <a:latin typeface="Arial Black" panose="020B0A04020102020204" pitchFamily="34" charset="0"/>
            </a:endParaRPr>
          </a:p>
          <a:p>
            <a:pPr lvl="1"/>
            <a:endParaRPr lang="en-US" dirty="0">
              <a:latin typeface="Arial Black" panose="020B0A04020102020204" pitchFamily="34" charset="0"/>
            </a:endParaRPr>
          </a:p>
          <a:p>
            <a:r>
              <a:rPr lang="en-US" dirty="0" smtClean="0">
                <a:latin typeface="Arial Black" panose="020B0A04020102020204" pitchFamily="34" charset="0"/>
              </a:rPr>
              <a:t>Free Accessibility checkers:</a:t>
            </a:r>
          </a:p>
          <a:p>
            <a:pPr lvl="1"/>
            <a:r>
              <a:rPr lang="en-US" dirty="0" smtClean="0">
                <a:latin typeface="Arial Black" panose="020B0A04020102020204" pitchFamily="34" charset="0"/>
                <a:hlinkClick r:id="rId7"/>
              </a:rPr>
              <a:t>The Wave Toolbar</a:t>
            </a:r>
            <a:endParaRPr lang="en-US" dirty="0" smtClean="0">
              <a:latin typeface="Arial Black" panose="020B0A04020102020204" pitchFamily="34" charset="0"/>
            </a:endParaRPr>
          </a:p>
          <a:p>
            <a:pPr lvl="1"/>
            <a:r>
              <a:rPr lang="en-US" dirty="0" smtClean="0">
                <a:latin typeface="Arial Black" panose="020B0A04020102020204" pitchFamily="34" charset="0"/>
                <a:hlinkClick r:id="rId8"/>
              </a:rPr>
              <a:t>10 Free Web Accessibility Checkers</a:t>
            </a:r>
            <a:endParaRPr lang="en-US" dirty="0" smtClean="0">
              <a:latin typeface="Arial Black" panose="020B0A04020102020204" pitchFamily="34" charset="0"/>
            </a:endParaRPr>
          </a:p>
          <a:p>
            <a:pPr lvl="1"/>
            <a:endParaRPr lang="en-US" dirty="0" smtClean="0">
              <a:latin typeface="Arial Black" panose="020B0A04020102020204" pitchFamily="34" charset="0"/>
            </a:endParaRPr>
          </a:p>
          <a:p>
            <a:pPr lvl="1"/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160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914400"/>
          </a:xfrm>
        </p:spPr>
        <p:txBody>
          <a:bodyPr/>
          <a:lstStyle/>
          <a:p>
            <a:r>
              <a:rPr lang="en-US" sz="6000" dirty="0" smtClean="0"/>
              <a:t>Closing Remarks</a:t>
            </a:r>
            <a:endParaRPr lang="en-US" sz="6000" dirty="0"/>
          </a:p>
        </p:txBody>
      </p:sp>
      <p:pic>
        <p:nvPicPr>
          <p:cNvPr id="1026" name="Picture 2" descr="Cartoon shows a man shoveling only the stairs while someone waits in a wheelchair and comments that by shoveling the ramp, everyone can use it." title="Cartoon showing usability for every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338515"/>
            <a:ext cx="3905250" cy="4148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204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838200"/>
          </a:xfrm>
        </p:spPr>
        <p:txBody>
          <a:bodyPr/>
          <a:lstStyle/>
          <a:p>
            <a:r>
              <a:rPr lang="en-US" dirty="0" smtClean="0"/>
              <a:t>Outline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181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Introduction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Key Terms and Laws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Universal Design Concepts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Accessible Technology and Information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Tips on Creating Accessible Documents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Creating Strategic Plans for Change</a:t>
            </a:r>
          </a:p>
        </p:txBody>
      </p:sp>
    </p:spTree>
    <p:extLst>
      <p:ext uri="{BB962C8B-B14F-4D97-AF65-F5344CB8AC3E}">
        <p14:creationId xmlns:p14="http://schemas.microsoft.com/office/powerpoint/2010/main" val="2077312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914400"/>
          </a:xfrm>
        </p:spPr>
        <p:txBody>
          <a:bodyPr/>
          <a:lstStyle/>
          <a:p>
            <a:r>
              <a:rPr lang="en-US" dirty="0" smtClean="0"/>
              <a:t>The Impact of the ADA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114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 1990, the Americans with Disabilities Act (ADA) was passed. 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smtClean="0">
                <a:solidFill>
                  <a:schemeClr val="tx1"/>
                </a:solidFill>
              </a:rPr>
              <a:t>Prior </a:t>
            </a:r>
            <a:r>
              <a:rPr lang="en-US" b="1" dirty="0">
                <a:solidFill>
                  <a:schemeClr val="tx1"/>
                </a:solidFill>
              </a:rPr>
              <a:t>to the law being enforced, this was the norm.</a:t>
            </a:r>
          </a:p>
          <a:p>
            <a:endParaRPr lang="en-US" dirty="0"/>
          </a:p>
        </p:txBody>
      </p:sp>
      <p:pic>
        <p:nvPicPr>
          <p:cNvPr id="4" name="Picture 12" descr="Wheelchair user at the bottom of stairs, showing the lack of access prior to the ADA." title="Picture of stairs with a wheelchairus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067" y="3276600"/>
            <a:ext cx="2627988" cy="2639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061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824" y="404660"/>
            <a:ext cx="8229600" cy="914400"/>
          </a:xfrm>
        </p:spPr>
        <p:txBody>
          <a:bodyPr/>
          <a:lstStyle/>
          <a:p>
            <a:r>
              <a:rPr lang="en-US" sz="4800" dirty="0" smtClean="0"/>
              <a:t>Design that Helps Everyone</a:t>
            </a:r>
            <a:endParaRPr lang="en-US" sz="4800" dirty="0"/>
          </a:p>
        </p:txBody>
      </p:sp>
      <p:pic>
        <p:nvPicPr>
          <p:cNvPr id="4" name="Content Placeholder 3" descr="Collage of pictures showing bikes, strollers and a person in a wheelchair using a curb cut in sidewalks" title="Picture collage of curb cuts used by various peopl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343400"/>
            <a:ext cx="3352800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People on bikes using a curb cut in a sidewalk on a street" title="Picture of people on bikes using a curb cu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821581"/>
            <a:ext cx="32004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data:image/jpeg;base64,/9j/4AAQSkZJRgABAQAAAQABAAD/2wCEAAkGBxQTEhQUExQWFhUXFxcaGBcWFx0fGxwXGBcaHBocHBgYHCggHhwlHBccITEhJSkrLi4uGB8zODMsNygtLisBCgoKDg0OGxAQGy8kICU0LCwsLCwvLywsLCwsLCwsLCw1LCwtLCwsLCwsLCwsLCwsLCwsLCwsLCwsLCwsLCwsLP/AABEIAJgAyAMBIgACEQEDEQH/xAAbAAABBQEBAAAAAAAAAAAAAAAEAAIDBQYBB//EAEAQAAEDAgMFBQYEAwcFAQAAAAEAAhEDIQQSMQVBUWFxBhMigZEyobHB0fBCUuHxFHKCFSMzYpKy0gcWQ1NzJP/EABoBAAMBAQEBAAAAAAAAAAAAAAABAgMEBQb/xAAuEQACAgEDAgQFBAMBAAAAAAAAAQIRAxIhMQRBBRMyUUJxgZGhImHB0bHh8BT/2gAMAwEAAhEDEQA/APO9n4upQOZhh0ESRuK7WxpqOLnEFxk6Dz0QbW5ZAaT1d+i2ofQaCSxuWT4wzwn5jzWd0tzRqybsxUaRUayIBbuE3aZuRxlVuA7Quc5weGty2tvIsZk8lotlNZq0BoIB0j71WT2E7LiqwIm793+dPUmrJrejU4Chh30g+pimMkDM2wIiQJM/JWDauCa1w7/M27jBtfWwCqs5vYegHlonsqunSFPng8RoqHa/DvIDHOcRcww/ErE1WVKlR/dNIZ3jtbGC6bA8la9+ZEkHzuo3Fu8esn5qJZU+xpCLg9jM9y40sQQfCKjhfWzt/NF7N2eypSY59TLE2txRGPwjKdCrl/FLr3MkjQ8E/YGJDaLdBc3gTqn5iStIGm+WTdraeTDYeDYVGQejSEbiKDXgtfUquB1B69FTdraznUWXMZwR/pctFTa52jXf6SiWV0mkSob0yDZjgymGgGAXDducUZTqkmw96hwWDqFp8J9p/wDuKWKw7mj+8IAO4uufJTrm3sNxilbD8VgszWODrtcCWn5HerPZHtH+U/ELH4JtEVG5SM0iIPyJWx2WLn+U/FdCjJeow1Rl6TLtxDyC1rnVBN5MNF9BA16BcfXql7acgAtJjO8gNbAuJAMz7lSu2wAz/EaYFgBFuA3AKIbVaHZu8IcWhtmzAmYWqx0YvMnv/DLE4ASGiow3EeDn/NogNtVK1FlN+ciZloJEcpnRRHalNt2l86i36K/xNJlajBFtRNzxWWd6aTOjplrt/wCSgw/aEsGaXHqVocJtWk6XtkixIdrHzWF7Q4UU3gNBDTeDuncFPsqmMpdmc1zRZsWkhZQTjVdzWaTu+x6FUxWFePFlvr4b+sKlr4bDtGuZszJdGv37lkKhqNcQag48dURh8ZlmXAkkXy6C9gOfHkunU4nPGKk+aNE7G02tc1lMwbmLzax15JLPY1hcGhvtSddwNzpzSUuVu7NKSSSX+/yU/dkTlaI4ly19Cs4gBzYHhzXsb2LoGkke5ZVtbgBBMStPsrGZadSaZd/dOY4DpGbosatbly24Lr+z8RoabT/V8ZCzeycC7+OqU7B0v6cVr6e3CGtHdvzZRMtjQXKpBg6pxTsQxwaSZ9kn8Mb4CmKirQNtlx/YFX/2tH9JPzCIHZ4kf4rgd5a36qGjh6rr1MRV6NDWj3SUQ3ZzPxl7/wD6PcfnCmojtnXbCpNHjqO6lwak1mDZbvGn+vMfdKaKGGZ+GkPIJ52rSbZp8mt+iLiG5TdoK9FwyU2kTq4CJB3eITYwZCh7KY40opuGeSAAAAASbm8knzXO0OKD6gMEeEDxCDvQezAe8YW3IcInTzKVsZoO1eHqYmiGMpxDwZNtAeXNWdKtXcB4mM0Ed24n3uATe5rm5c0dB9U4bPcfaquPIGFVvgmkMo0HtBz13QS4+FrW+0Sd8nesX2xq1s7gyr3lNwEAOBIjcY5mR1W0GwaX4hm/mJXf7HpCzWNH8oj3qovuxNGP7Ndn6IbQr5j3ucGN2sEeV16Ps7V38hVDR2BRa8PDPEHZpk68blaDZ4u7+VaxdmclR4bSpVS0EMeQQIOUp4oVvyO+C9FHZnDCB3bOkD4Jv/beGP8A4qfojzmHlI85rYSsWnwO9R9VuKFJvd0XUc9R0DT2bAaxobhOx+xsKywp0850AbeOKezaGQBoAAG5ogBHr3kNfo9Ib3mEq5G4uk+k8b5lp6EXg8FTdoNjUM+ahUgEO8LYMkREAxrMcoROKqiq0sdv9x5KDs3Qrd5kc5ppgfiEmOSraK2E23yZOpsXEvdPdkDkWkget1rMJsTDw2cJUJAF3OFzvJhy1lPDNG4eQUuQcvRZtlIrcBs+m32KAb6LitciSmxni9MXgOMDc1q1FBjRUAZSrCmWy7w+0Zlt+HFZui9xtNQ8YAC9C2GR3FLjlGtz5lNFSJmudupRzLrropVToGj1RjahXe9dyKnQLUDDCP8AxVY6CE5mAo/jqz5/qim1D9ldNWNwS0BqJaGzKQu0Md98CpwwDRg8rIUYrqnfxQRpHZK+gw3yjzaPjCdSoflA8oUX8Qu9+pcbGmEuJ3tj75rvmR1H0Q3eniuBx4o0isLaeBaetkngjUIbNzT6byNCjSFj3OEb1Wv262i8sgZ95M+yfZAHzUfabtEMO1rQwVK1Xw0maXsMxPDRZcYLE4fPUrUqFeriHU6eZz3SyTYNYBuubHctYLbcmTL3FYgPrMr0e7bWpgtDnz7JMkeE+W9EVtrVZJPd5jfI0x7yFnsNsrEHM3JBaQHQ4QSRNt/VE09gVnnxkNHEmT5BOooLbIcfjXkkvysnUA3PmqluIk2gDmdVLtvZ2SqWNc4hoGvE66JjKbA2cs/VWiQ3DkCIIMnUK+2MB3jo3D4lZuhV4LVbFEhzxEOI9wuPUolwC5LMvSBPJNLhvT845rIoUpJrqgSTEeM0yN4H9T/ot/2eAOHpR+XdpqvOHPg+yOn7r0PZIFOkxhMkCdI1vp5qooqfBaea6KiG70LuYKjMJ708Us54qHOE1zjuQAR3h4pd4UNJTg4pDCBUTm1Chw5dzJAFiukcTG4+SGDk7VLSh2Eivz1SdX3NInedw/Xks3jtr5szKJkiQ540EbuqoWPDbGD8L9VSxWGo1+PqMFSk3J3jy6RxLjoZ3Aa8oVo3Au79laoQW0KdR7ifzuGVrWibADMZ5hY7B7QGGe09y4gAiWgAQRePPVWFLtQKjahFIwXgkT7TRoNN+VCpCds0eBBawZhcyT1N0U108FTYTbQqjMWOaSZjqjW1ZvdZuyjK16uatUJ/MfQKIgNMgxxESCjNqYLI8mJa8nTXiQfVDNrNFiSPJaxexLJaLW1PZIB/K1sH1K1Gw8MGU4bvJJkzdZWmRrmMcbD4XK0+xhlbyOg6JS4BclkafEJhphPdVshKuJN8tyNw+qjYoe+BrCSCqAzcnlwC6gDyNtdpPFazZ76jmj2QFk8NQutLs9+UK0khNtlq0u3qRriEO2t5J/ec0xBTa6lFYIPOFLTq8gkAX3gT844hCFwPJdACADAQns6INqc50giTfggA19RjZLjlHErMbU2s+rXFCk0tpgjO8zLhvjSB8UnY6m5+RgY57TcndB1veZ+ClqvABc4jqSto4k972IcqGY57WMLWQDHkFV7JwbqhDXQ7KQSd0z4Z803G4tmmYETJKWD2k6kzMMgDnGHOBJJAGjRuE8UTaigjbNdtSoKdF7jcMaT6CyB2NhWBjQ2HBoDQRxAufVZnamOfiG0mFrpzQHaBwJbLiwW4AdVs8Ezu2BojwjcIHosDQMY3onhnVQNrEiwnnuVPjMNVzZquJbAmKbWloJ3SZup1JD0sO2rcATMIc4QZZMldxTz6BcONgCy64paTmk3ZE7u6QL5FvihaWIxNYgB5Y2/K3ldFU8LmIc/xRo3d+6tqFMCwC5pyt0jeCpWwTA7JAguc5zhvcZPlOiuWRomtauOeNAVKRTYQGhJQNKSok8woKzwzkHTajaMIGGsMqXKUynCmYExCaFI0Lkp2ZIDrXKRpTWhOCQx7eqgOIDmuIcwNExmMBztIkaCVXbY2w2k5rS3MTciY6buPwTNi7YZUc4Gk2m8XEXEb7wIRQAdfZ2KyuIDS81e8ljgTGTLAGsaWhD4vEPrNbTAc2tcOplsZmwTLZ0Noy75tvCg2lg6tXFOdTa55JGUgeyLCCdy2OxexjX0x/GVHPIJIaHE5QYtmO625Z5OqhhVSf0KWNy7HnUTBF/erjH4Uh7WmMtNoaJPtPNyLX1N1rNr9lqTa1JzBABEGLOjRrwIhwMEOHtCQRIlV23tgGg1tas5ozVAy5LnCZLnEgQ3QmIM6Sp/9MJVT5K8t7g+xaYe+2ZzS6z4yjwNgweBPwC1D8oEvi3HTjoqHshtKi+qKNZzgw5adJ7LBztDmzCWyMsDdJuvSP+1sMTL2Fx/zOPwFlzdR1SwvTJMuENW5h8btcNs0xr98lSte+q6wLriS0E+pC9gw+w8Oz2aFMf0A+8o9tMARAjgBb0XDLxP2j+TXyjyXF1hMCesLmHoy6NTrG/krrbOB7mtkN26tO+DoD0XcFRYNBB49V9PhnHJjUobnk5E4ypiwmFIu+ByFz5lF02AaLmcgwQng2lc9UdN2J1Gd5UTgNI9En1p00TAOOiQD2C1iOiSY9JAGBp00TRhR0wpqbNEiidpU1M8VE0cVKBdAiZqeFGCpA6UASApGyZl56/LkpMPialMzTDC7XxszD4iFMpNK0hpWytx/ZeviXB9NoAIgufYQOHFXuwOw1OjLqjjUefJojlqUWztBihd7KL+TQ5p9ZPwWowAc+m11RhpuOrJmOpheB1vV9VB71Fft/wBZ148cCsdgg2zRA4AW9AuNwhHr93V53A0Ub6MrzY56ZtR5Dt/tS+q7JTaGMY8wTfM5pm/C45rQ5ztLA6AOJiYsHtOo5HeiMf8A9PaT6xqCo5rSSSyBEmZh25arZ+y6dGm2mwQ1osPvVenn67Doj5XqW/yMY45W7MB2W7Cv75r8QQAxzXBjd5bBEncJ9YXq7XoWlQhTRC5MnUZMzuZooqPBPC7KiaU91QNBJIAAkngBqsxmD7W4j/8AS6fZADfd+qrGVshvMbinbYrd5Ue8GQ55I6Tb3JuxaD6ge0DNkGaN8W046r7TBBYccVLakjx8knOTotu/loP7eX0XFBQpCCWmOI3Eceqq8Rt7uyGNuAV0ZMalv3M8c3HYvaY37+KRdZQYbGB7ZAPpvT38ZXHR1kpdZcTY4pIAxdP7KnZ0H7oVlQx4hoiMx+x98VIyZp/f9FLF+ShzdLfeqIoU3O0HmUN0Agf2U9BhdECx5/PcpaODaBLr/D0UtSuLbhGqzeT2LUPcjpYQAy52Y8N3PmUTQl7xTY0lx0a3QAceA5qLZeDrYsltKG0xZ1UiQDwA/E77K32ydk08O3KwXMZnm7nHmfloF5fW+IRw7LeXt7fM2hjsE2NsQUoc8h9TjubyaPmreE8BdhfOZMs8stU3bOhJLgjLE0sUpShZjB3U1xtHeiYSyrSIES6Apwxcc1dKlYgeqDutz3+X1WE7V1cbTfW1dh3NAaG3ygROYa34r0EsQ9anK2w9Q8EtaSfzJnBSVHio2q2TAGmgOi1//TnGh767jYMY2STa5P8AxVzt7A4UML8Q1gHEi5PIi8rG4LKDVbRaWU3lstLiZiYn1Nl78OtfXYpQUXG+/bk4/JWKSldnO0+3MO6sRhS6T7WQGHOO8CFFszs+HDNWJ45Bb1PyCsMPhmM9ljW9AimT5LvhcIKCeyMmk3ZPTGUBrRDRuAXRE6id90wJOYNYvx+SQyUmF1DvJ1nqEkAZdhief3EoinhXO0ED/Nu6DeiqFBrYIF+J3fRPdiGgw4i+l1i5+xpp9x9DBhoE+I8/on1K4bv/AEVdiNpu0bYXHlvtzVdTrve8Mpgvc4wGi5Kh+7KSLTGbXAE2HM8OitOzvZGpiYqYiadHUMvneOZ/C333Vx2U7GNokVcRD6ti1n4Wf8nc1spXh9Z4n8GH7/1/f2OiGPuxmHoNY0MY0Na0QGgQAOimATU4LxeXuanUikntYmAwNXSoa+PpMs+rTaebxPpKra/anCM1qzH5Wk/ALWOHJL0xb+gm0i3AUiylbt3QBhtOq4kSJho98lV+I7d1PwUGAzF3Ex6ABdcPD+ol8P3IeSPuboFdheeO7UYk/jAn8rAPqg6+06zx46rz/UQPQLqh4TlfLSIeaJ6ZVe0CXEDmSAqfam3KTB4XNe7cAbebhoFgHAGcwk7pM3PVMc2IGvPdPFdWPwiKf65X+CHnfZFftbaVWvULqpkjQA2A4AKXYboNQm4DQVLUoCZgeeml/von0qAbMSNBbf0XrwioJKKpGDd8jcFtprnFrm5eBBkedlb03eirQwSbX+93qpRVPCI9DHBXYiwNYCPgo6lU7rIY1zvA0Tf4i/39/sgQWHiIv15rqC7x27RJMDO4nbBfZoyDlvCE72PqdUkli0uDZFlsjYtfEuy022/E9wsJ3nj0Xp2w9i0MEyxAcfaqPIBProOQSSXgdblnlz+RdR/bubwSUdQVV27hm61mdBc+gCCrdscOBbvHdGEe98BJJdGPwnD3bZDzMrsR28t/d4cm2tSoG+5rT8UJV7ZYl3siizyc7/cV1JdcPDumj8P8kPLIDft/FPF65byYA2/UCVX4gVKhmpUe8Dc9xcPeYC4kumODHD0xS+hGtvkjFKL2ncAPqo3tzTm04buCSS0EJzY0bw11t1KlNXXKL7ufFJJCAewcTz8+ScX+G0E2i95ukkrrYkcx8i2+BB96bh2NDiSTyE/VJJCA531+I4bypmnUTJ3Ax6fNcSQwFAuD4b79eUKF433uOKSSEA4E35DX9PVOp2JNptPH70SSTEcZUGi6kkgd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6" descr="data:image/jpeg;base64,/9j/4AAQSkZJRgABAQAAAQABAAD/2wCEAAkGBxQTEhQUExQWFhUXFxcaGBcWFx0fGxwXGBcaHBocHBgYHCggHhwlHBccITEhJSkrLi4uGB8zODMsNygtLisBCgoKDg0OGxAQGy8kICU0LCwsLCwvLywsLCwsLCwsLCw1LCwtLCwsLCwsLCwsLCwsLCwsLCwsLCwsLCwsLCwsLP/AABEIAJgAyAMBIgACEQEDEQH/xAAbAAABBQEBAAAAAAAAAAAAAAAEAAIDBQYBB//EAEAQAAEDAgMFBQYEAwcFAQAAAAEAAhEDIQQSMQVBUWFxBhMigZEyobHB0fBCUuHxFHKCFSMzYpKy0gcWQ1NzJP/EABoBAAMBAQEBAAAAAAAAAAAAAAABAgMEBQb/xAAuEQACAgEDAgQFBAMBAAAAAAAAAQIRAxIhMQRBBRMyUUJxgZGhImHB0bHh8BT/2gAMAwEAAhEDEQA/APO9n4upQOZhh0ESRuK7WxpqOLnEFxk6Dz0QbW5ZAaT1d+i2ofQaCSxuWT4wzwn5jzWd0tzRqybsxUaRUayIBbuE3aZuRxlVuA7Quc5weGty2tvIsZk8lotlNZq0BoIB0j71WT2E7LiqwIm793+dPUmrJrejU4Chh30g+pimMkDM2wIiQJM/JWDauCa1w7/M27jBtfWwCqs5vYegHlonsqunSFPng8RoqHa/DvIDHOcRcww/ErE1WVKlR/dNIZ3jtbGC6bA8la9+ZEkHzuo3Fu8esn5qJZU+xpCLg9jM9y40sQQfCKjhfWzt/NF7N2eypSY59TLE2txRGPwjKdCrl/FLr3MkjQ8E/YGJDaLdBc3gTqn5iStIGm+WTdraeTDYeDYVGQejSEbiKDXgtfUquB1B69FTdraznUWXMZwR/pctFTa52jXf6SiWV0mkSob0yDZjgymGgGAXDducUZTqkmw96hwWDqFp8J9p/wDuKWKw7mj+8IAO4uufJTrm3sNxilbD8VgszWODrtcCWn5HerPZHtH+U/ELH4JtEVG5SM0iIPyJWx2WLn+U/FdCjJeow1Rl6TLtxDyC1rnVBN5MNF9BA16BcfXql7acgAtJjO8gNbAuJAMz7lSu2wAz/EaYFgBFuA3AKIbVaHZu8IcWhtmzAmYWqx0YvMnv/DLE4ASGiow3EeDn/NogNtVK1FlN+ciZloJEcpnRRHalNt2l86i36K/xNJlajBFtRNzxWWd6aTOjplrt/wCSgw/aEsGaXHqVocJtWk6XtkixIdrHzWF7Q4UU3gNBDTeDuncFPsqmMpdmc1zRZsWkhZQTjVdzWaTu+x6FUxWFePFlvr4b+sKlr4bDtGuZszJdGv37lkKhqNcQag48dURh8ZlmXAkkXy6C9gOfHkunU4nPGKk+aNE7G02tc1lMwbmLzax15JLPY1hcGhvtSddwNzpzSUuVu7NKSSSX+/yU/dkTlaI4ly19Cs4gBzYHhzXsb2LoGkke5ZVtbgBBMStPsrGZadSaZd/dOY4DpGbosatbly24Lr+z8RoabT/V8ZCzeycC7+OqU7B0v6cVr6e3CGtHdvzZRMtjQXKpBg6pxTsQxwaSZ9kn8Mb4CmKirQNtlx/YFX/2tH9JPzCIHZ4kf4rgd5a36qGjh6rr1MRV6NDWj3SUQ3ZzPxl7/wD6PcfnCmojtnXbCpNHjqO6lwak1mDZbvGn+vMfdKaKGGZ+GkPIJ52rSbZp8mt+iLiG5TdoK9FwyU2kTq4CJB3eITYwZCh7KY40opuGeSAAAAASbm8knzXO0OKD6gMEeEDxCDvQezAe8YW3IcInTzKVsZoO1eHqYmiGMpxDwZNtAeXNWdKtXcB4mM0Ed24n3uATe5rm5c0dB9U4bPcfaquPIGFVvgmkMo0HtBz13QS4+FrW+0Sd8nesX2xq1s7gyr3lNwEAOBIjcY5mR1W0GwaX4hm/mJXf7HpCzWNH8oj3qovuxNGP7Ndn6IbQr5j3ucGN2sEeV16Ps7V38hVDR2BRa8PDPEHZpk68blaDZ4u7+VaxdmclR4bSpVS0EMeQQIOUp4oVvyO+C9FHZnDCB3bOkD4Jv/beGP8A4qfojzmHlI85rYSsWnwO9R9VuKFJvd0XUc9R0DT2bAaxobhOx+xsKywp0850AbeOKezaGQBoAAG5ogBHr3kNfo9Ib3mEq5G4uk+k8b5lp6EXg8FTdoNjUM+ahUgEO8LYMkREAxrMcoROKqiq0sdv9x5KDs3Qrd5kc5ppgfiEmOSraK2E23yZOpsXEvdPdkDkWkget1rMJsTDw2cJUJAF3OFzvJhy1lPDNG4eQUuQcvRZtlIrcBs+m32KAb6LitciSmxni9MXgOMDc1q1FBjRUAZSrCmWy7w+0Zlt+HFZui9xtNQ8YAC9C2GR3FLjlGtz5lNFSJmudupRzLrropVToGj1RjahXe9dyKnQLUDDCP8AxVY6CE5mAo/jqz5/qim1D9ldNWNwS0BqJaGzKQu0Md98CpwwDRg8rIUYrqnfxQRpHZK+gw3yjzaPjCdSoflA8oUX8Qu9+pcbGmEuJ3tj75rvmR1H0Q3eniuBx4o0isLaeBaetkngjUIbNzT6byNCjSFj3OEb1Wv262i8sgZ95M+yfZAHzUfabtEMO1rQwVK1Xw0maXsMxPDRZcYLE4fPUrUqFeriHU6eZz3SyTYNYBuubHctYLbcmTL3FYgPrMr0e7bWpgtDnz7JMkeE+W9EVtrVZJPd5jfI0x7yFnsNsrEHM3JBaQHQ4QSRNt/VE09gVnnxkNHEmT5BOooLbIcfjXkkvysnUA3PmqluIk2gDmdVLtvZ2SqWNc4hoGvE66JjKbA2cs/VWiQ3DkCIIMnUK+2MB3jo3D4lZuhV4LVbFEhzxEOI9wuPUolwC5LMvSBPJNLhvT845rIoUpJrqgSTEeM0yN4H9T/ot/2eAOHpR+XdpqvOHPg+yOn7r0PZIFOkxhMkCdI1vp5qooqfBaea6KiG70LuYKjMJ708Us54qHOE1zjuQAR3h4pd4UNJTg4pDCBUTm1Chw5dzJAFiukcTG4+SGDk7VLSh2Eivz1SdX3NInedw/Xks3jtr5szKJkiQ540EbuqoWPDbGD8L9VSxWGo1+PqMFSk3J3jy6RxLjoZ3Aa8oVo3Au79laoQW0KdR7ifzuGVrWibADMZ5hY7B7QGGe09y4gAiWgAQRePPVWFLtQKjahFIwXgkT7TRoNN+VCpCds0eBBawZhcyT1N0U108FTYTbQqjMWOaSZjqjW1ZvdZuyjK16uatUJ/MfQKIgNMgxxESCjNqYLI8mJa8nTXiQfVDNrNFiSPJaxexLJaLW1PZIB/K1sH1K1Gw8MGU4bvJJkzdZWmRrmMcbD4XK0+xhlbyOg6JS4BclkafEJhphPdVshKuJN8tyNw+qjYoe+BrCSCqAzcnlwC6gDyNtdpPFazZ76jmj2QFk8NQutLs9+UK0khNtlq0u3qRriEO2t5J/ec0xBTa6lFYIPOFLTq8gkAX3gT844hCFwPJdACADAQns6INqc50giTfggA19RjZLjlHErMbU2s+rXFCk0tpgjO8zLhvjSB8UnY6m5+RgY57TcndB1veZ+ClqvABc4jqSto4k972IcqGY57WMLWQDHkFV7JwbqhDXQ7KQSd0z4Z803G4tmmYETJKWD2k6kzMMgDnGHOBJJAGjRuE8UTaigjbNdtSoKdF7jcMaT6CyB2NhWBjQ2HBoDQRxAufVZnamOfiG0mFrpzQHaBwJbLiwW4AdVs8Ezu2BojwjcIHosDQMY3onhnVQNrEiwnnuVPjMNVzZquJbAmKbWloJ3SZup1JD0sO2rcATMIc4QZZMldxTz6BcONgCy64paTmk3ZE7u6QL5FvihaWIxNYgB5Y2/K3ldFU8LmIc/xRo3d+6tqFMCwC5pyt0jeCpWwTA7JAguc5zhvcZPlOiuWRomtauOeNAVKRTYQGhJQNKSok8woKzwzkHTajaMIGGsMqXKUynCmYExCaFI0Lkp2ZIDrXKRpTWhOCQx7eqgOIDmuIcwNExmMBztIkaCVXbY2w2k5rS3MTciY6buPwTNi7YZUc4Gk2m8XEXEb7wIRQAdfZ2KyuIDS81e8ljgTGTLAGsaWhD4vEPrNbTAc2tcOplsZmwTLZ0Noy75tvCg2lg6tXFOdTa55JGUgeyLCCdy2OxexjX0x/GVHPIJIaHE5QYtmO625Z5OqhhVSf0KWNy7HnUTBF/erjH4Uh7WmMtNoaJPtPNyLX1N1rNr9lqTa1JzBABEGLOjRrwIhwMEOHtCQRIlV23tgGg1tas5ozVAy5LnCZLnEgQ3QmIM6Sp/9MJVT5K8t7g+xaYe+2ZzS6z4yjwNgweBPwC1D8oEvi3HTjoqHshtKi+qKNZzgw5adJ7LBztDmzCWyMsDdJuvSP+1sMTL2Fx/zOPwFlzdR1SwvTJMuENW5h8btcNs0xr98lSte+q6wLriS0E+pC9gw+w8Oz2aFMf0A+8o9tMARAjgBb0XDLxP2j+TXyjyXF1hMCesLmHoy6NTrG/krrbOB7mtkN26tO+DoD0XcFRYNBB49V9PhnHJjUobnk5E4ypiwmFIu+ByFz5lF02AaLmcgwQng2lc9UdN2J1Gd5UTgNI9En1p00TAOOiQD2C1iOiSY9JAGBp00TRhR0wpqbNEiidpU1M8VE0cVKBdAiZqeFGCpA6UASApGyZl56/LkpMPialMzTDC7XxszD4iFMpNK0hpWytx/ZeviXB9NoAIgufYQOHFXuwOw1OjLqjjUefJojlqUWztBihd7KL+TQ5p9ZPwWowAc+m11RhpuOrJmOpheB1vV9VB71Fft/wBZ148cCsdgg2zRA4AW9AuNwhHr93V53A0Ub6MrzY56ZtR5Dt/tS+q7JTaGMY8wTfM5pm/C45rQ5ztLA6AOJiYsHtOo5HeiMf8A9PaT6xqCo5rSSSyBEmZh25arZ+y6dGm2mwQ1osPvVenn67Doj5XqW/yMY45W7MB2W7Cv75r8QQAxzXBjd5bBEncJ9YXq7XoWlQhTRC5MnUZMzuZooqPBPC7KiaU91QNBJIAAkngBqsxmD7W4j/8AS6fZADfd+qrGVshvMbinbYrd5Ue8GQ55I6Tb3JuxaD6ge0DNkGaN8W046r7TBBYccVLakjx8knOTotu/loP7eX0XFBQpCCWmOI3Eceqq8Rt7uyGNuAV0ZMalv3M8c3HYvaY37+KRdZQYbGB7ZAPpvT38ZXHR1kpdZcTY4pIAxdP7KnZ0H7oVlQx4hoiMx+x98VIyZp/f9FLF+ShzdLfeqIoU3O0HmUN0Agf2U9BhdECx5/PcpaODaBLr/D0UtSuLbhGqzeT2LUPcjpYQAy52Y8N3PmUTQl7xTY0lx0a3QAceA5qLZeDrYsltKG0xZ1UiQDwA/E77K32ydk08O3KwXMZnm7nHmfloF5fW+IRw7LeXt7fM2hjsE2NsQUoc8h9TjubyaPmreE8BdhfOZMs8stU3bOhJLgjLE0sUpShZjB3U1xtHeiYSyrSIES6Apwxcc1dKlYgeqDutz3+X1WE7V1cbTfW1dh3NAaG3ygROYa34r0EsQ9anK2w9Q8EtaSfzJnBSVHio2q2TAGmgOi1//TnGh767jYMY2STa5P8AxVzt7A4UML8Q1gHEi5PIi8rG4LKDVbRaWU3lstLiZiYn1Nl78OtfXYpQUXG+/bk4/JWKSldnO0+3MO6sRhS6T7WQGHOO8CFFszs+HDNWJ45Bb1PyCsMPhmM9ljW9AimT5LvhcIKCeyMmk3ZPTGUBrRDRuAXRE6id90wJOYNYvx+SQyUmF1DvJ1nqEkAZdhief3EoinhXO0ED/Nu6DeiqFBrYIF+J3fRPdiGgw4i+l1i5+xpp9x9DBhoE+I8/on1K4bv/AEVdiNpu0bYXHlvtzVdTrve8Mpgvc4wGi5Kh+7KSLTGbXAE2HM8OitOzvZGpiYqYiadHUMvneOZ/C333Vx2U7GNokVcRD6ti1n4Wf8nc1spXh9Z4n8GH7/1/f2OiGPuxmHoNY0MY0Na0QGgQAOimATU4LxeXuanUikntYmAwNXSoa+PpMs+rTaebxPpKra/anCM1qzH5Wk/ALWOHJL0xb+gm0i3AUiylbt3QBhtOq4kSJho98lV+I7d1PwUGAzF3Ex6ABdcPD+ol8P3IeSPuboFdheeO7UYk/jAn8rAPqg6+06zx46rz/UQPQLqh4TlfLSIeaJ6ZVe0CXEDmSAqfam3KTB4XNe7cAbebhoFgHAGcwk7pM3PVMc2IGvPdPFdWPwiKf65X+CHnfZFftbaVWvULqpkjQA2A4AKXYboNQm4DQVLUoCZgeeml/von0qAbMSNBbf0XrwioJKKpGDd8jcFtprnFrm5eBBkedlb03eirQwSbX+93qpRVPCI9DHBXYiwNYCPgo6lU7rIY1zvA0Tf4i/39/sgQWHiIv15rqC7x27RJMDO4nbBfZoyDlvCE72PqdUkli0uDZFlsjYtfEuy022/E9wsJ3nj0Xp2w9i0MEyxAcfaqPIBProOQSSXgdblnlz+RdR/bubwSUdQVV27hm61mdBc+gCCrdscOBbvHdGEe98BJJdGPwnD3bZDzMrsR28t/d4cm2tSoG+5rT8UJV7ZYl3siizyc7/cV1JdcPDumj8P8kPLIDft/FPF65byYA2/UCVX4gVKhmpUe8Dc9xcPeYC4kumODHD0xS+hGtvkjFKL2ncAPqo3tzTm04buCSS0EJzY0bw11t1KlNXXKL7ufFJJCAewcTz8+ScX+G0E2i95ukkrrYkcx8i2+BB96bh2NDiSTyE/VJJCA531+I4bypmnUTJ3Ax6fNcSQwFAuD4b79eUKF433uOKSSEA4E35DX9PVOp2JNptPH70SSTEcZUGi6kkgdH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2" name="Picture 8" descr="http://www.handiramp.com/images/accessibility/curbcutramp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829" y="4343400"/>
            <a:ext cx="238125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erson in a wheelchair using a curb cut in a sidewalk&#10;" title="Picture of a person in a wheelchair using a curb cu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472" y="1926354"/>
            <a:ext cx="238125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667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705" y="381000"/>
            <a:ext cx="8229600" cy="914400"/>
          </a:xfrm>
        </p:spPr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Within higher education,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11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% of all postsecondary students had a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disability.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People with disabilities complete college at a lower rate than non-disabled.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Significant increase in enrollment in college, 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The 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nation's largest minority group, and the only group any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of us 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can become a member of at any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time.</a:t>
            </a: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The 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single largest minority group seeking employment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 today's marketplace</a:t>
            </a:r>
          </a:p>
          <a:p>
            <a:pPr marL="0" indent="0"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endParaRPr lang="en-US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383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914400"/>
          </a:xfrm>
        </p:spPr>
        <p:txBody>
          <a:bodyPr/>
          <a:lstStyle/>
          <a:p>
            <a:r>
              <a:rPr lang="en-US" sz="4400" dirty="0" smtClean="0"/>
              <a:t>Overview of Disability Laws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The ADA, 1990 and amendments of 2008</a:t>
            </a: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Section 504 of the Rehabilitation Act, 1973</a:t>
            </a: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Section 508 of the Rehab. Act added in 1986.</a:t>
            </a: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All are laws or standards that provide guidelines, but meeting these guidelines may not mean equally effective or usable.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951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23" y="304800"/>
            <a:ext cx="8229600" cy="838200"/>
          </a:xfrm>
        </p:spPr>
        <p:txBody>
          <a:bodyPr/>
          <a:lstStyle/>
          <a:p>
            <a:r>
              <a:rPr lang="en-US" dirty="0" smtClean="0"/>
              <a:t>General Comments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Too much emphasis on the law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Need more emphasis on usability and design for everyone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Accessibility and usability are everyone’s responsibility, not just disability services. 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Being proactive increases revenue and provides access for people from many groups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Vision for the future: Proactive design for everyone rather than accommodations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989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990600"/>
          </a:xfrm>
        </p:spPr>
        <p:txBody>
          <a:bodyPr/>
          <a:lstStyle/>
          <a:p>
            <a:r>
              <a:rPr lang="en-US" sz="4400" dirty="0" smtClean="0"/>
              <a:t>Universal Design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83076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The design of products and environments that are usable by all people without adaptations needed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Simplify life for everyone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Making products that are useable at no extra cost</a:t>
            </a: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84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062" y="457200"/>
            <a:ext cx="8229600" cy="762000"/>
          </a:xfrm>
        </p:spPr>
        <p:txBody>
          <a:bodyPr/>
          <a:lstStyle/>
          <a:p>
            <a:r>
              <a:rPr lang="en-US" sz="4400" dirty="0" smtClean="0"/>
              <a:t>Accessibility and Usability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Accessibility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is about ensuring an equivalent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experience 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for people with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disabilities.</a:t>
            </a:r>
          </a:p>
          <a:p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Usability 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is about designing products to be effective, efficient, and satisfying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  <a:b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Usable 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accessibility combines usability and accessibility to develop positive user experiences 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for everyone. </a:t>
            </a:r>
          </a:p>
          <a:p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17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Source: </a:t>
            </a:r>
            <a:r>
              <a:rPr lang="en-US" sz="1700" dirty="0" smtClean="0">
                <a:solidFill>
                  <a:schemeClr val="tx1"/>
                </a:solidFill>
                <a:latin typeface="Arial Black" panose="020B0A04020102020204" pitchFamily="34" charset="0"/>
                <a:hlinkClick r:id="rId2"/>
              </a:rPr>
              <a:t>World Wide Web Consortium (W3C)</a:t>
            </a:r>
            <a:endParaRPr lang="en-US" sz="17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3674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1432</TotalTime>
  <Words>399</Words>
  <Application>Microsoft Office PowerPoint</Application>
  <PresentationFormat>On-screen Show (4:3)</PresentationFormat>
  <Paragraphs>121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Century Gothic</vt:lpstr>
      <vt:lpstr>Courier New</vt:lpstr>
      <vt:lpstr>Palatino Linotype</vt:lpstr>
      <vt:lpstr>Wingdings</vt:lpstr>
      <vt:lpstr>Executive</vt:lpstr>
      <vt:lpstr>Creating an Environment that is Usable by All</vt:lpstr>
      <vt:lpstr>Outline for Today</vt:lpstr>
      <vt:lpstr>The Impact of the ADA </vt:lpstr>
      <vt:lpstr>Design that Helps Everyone</vt:lpstr>
      <vt:lpstr>Statistics</vt:lpstr>
      <vt:lpstr>Overview of Disability Laws</vt:lpstr>
      <vt:lpstr>General Comments </vt:lpstr>
      <vt:lpstr>Universal Design</vt:lpstr>
      <vt:lpstr>Accessibility and Usability</vt:lpstr>
      <vt:lpstr>Our own use of Technology</vt:lpstr>
      <vt:lpstr>Changes in use of Technology</vt:lpstr>
      <vt:lpstr>Common Assistive Technologies</vt:lpstr>
      <vt:lpstr>Using Captioning</vt:lpstr>
      <vt:lpstr>Creating Accessible Documents</vt:lpstr>
      <vt:lpstr>Accessible Power Points</vt:lpstr>
      <vt:lpstr>Additional Resources</vt:lpstr>
      <vt:lpstr>Closing Remarks</vt:lpstr>
    </vt:vector>
  </TitlesOfParts>
  <Company>UE/SA IT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Welsh</dc:creator>
  <cp:lastModifiedBy>MH118</cp:lastModifiedBy>
  <cp:revision>69</cp:revision>
  <dcterms:created xsi:type="dcterms:W3CDTF">2013-12-18T21:02:53Z</dcterms:created>
  <dcterms:modified xsi:type="dcterms:W3CDTF">2017-01-19T16:13:20Z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-342840912</vt:i4>
  </property>
  <property fmtid="{D5CDD505-2E9C-101B-9397-08002B2CF9AE}" pid="3" name="_NewReviewCycle">
    <vt:lpwstr/>
  </property>
  <property fmtid="{D5CDD505-2E9C-101B-9397-08002B2CF9AE}" pid="4" name="_EmailSubject">
    <vt:lpwstr>middlesex</vt:lpwstr>
  </property>
  <property fmtid="{D5CDD505-2E9C-101B-9397-08002B2CF9AE}" pid="5" name="_AuthorEmail">
    <vt:lpwstr>bill.welsh@rutgers.edu</vt:lpwstr>
  </property>
  <property fmtid="{D5CDD505-2E9C-101B-9397-08002B2CF9AE}" pid="6" name="_AuthorEmailDisplayName">
    <vt:lpwstr>William Welsh</vt:lpwstr>
  </property>
  <property fmtid="{D5CDD505-2E9C-101B-9397-08002B2CF9AE}" pid="7" name="_PreviousAdHocReviewCycleID">
    <vt:i4>-313485556</vt:i4>
  </property>
</Properties>
</file>