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304" r:id="rId3"/>
    <p:sldId id="290" r:id="rId4"/>
    <p:sldId id="298" r:id="rId5"/>
    <p:sldId id="273" r:id="rId6"/>
    <p:sldId id="275" r:id="rId7"/>
    <p:sldId id="276" r:id="rId8"/>
    <p:sldId id="277" r:id="rId9"/>
    <p:sldId id="278" r:id="rId10"/>
    <p:sldId id="279" r:id="rId11"/>
    <p:sldId id="280" r:id="rId12"/>
    <p:sldId id="283" r:id="rId13"/>
    <p:sldId id="284" r:id="rId14"/>
    <p:sldId id="285" r:id="rId15"/>
    <p:sldId id="286" r:id="rId16"/>
    <p:sldId id="287" r:id="rId17"/>
    <p:sldId id="288" r:id="rId18"/>
    <p:sldId id="289" r:id="rId19"/>
    <p:sldId id="300" r:id="rId20"/>
    <p:sldId id="299" r:id="rId21"/>
    <p:sldId id="302" r:id="rId22"/>
    <p:sldId id="257" r:id="rId23"/>
    <p:sldId id="303" r:id="rId24"/>
    <p:sldId id="267" r:id="rId25"/>
    <p:sldId id="261" r:id="rId26"/>
    <p:sldId id="259" r:id="rId27"/>
    <p:sldId id="260" r:id="rId28"/>
    <p:sldId id="262" r:id="rId29"/>
    <p:sldId id="263" r:id="rId30"/>
    <p:sldId id="264" r:id="rId31"/>
    <p:sldId id="265" r:id="rId32"/>
    <p:sldId id="266" r:id="rId33"/>
    <p:sldId id="268" r:id="rId34"/>
    <p:sldId id="269" r:id="rId35"/>
    <p:sldId id="301" r:id="rId36"/>
    <p:sldId id="270" r:id="rId37"/>
    <p:sldId id="306" r:id="rId38"/>
    <p:sldId id="271" r:id="rId39"/>
    <p:sldId id="307" r:id="rId40"/>
    <p:sldId id="308" r:id="rId41"/>
  </p:sldIdLst>
  <p:sldSz cx="12192000" cy="6858000"/>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0" autoAdjust="0"/>
    <p:restoredTop sz="75272" autoAdjust="0"/>
  </p:normalViewPr>
  <p:slideViewPr>
    <p:cSldViewPr snapToGrid="0">
      <p:cViewPr varScale="1">
        <p:scale>
          <a:sx n="51" d="100"/>
          <a:sy n="51" d="100"/>
        </p:scale>
        <p:origin x="109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40E973-78F6-42EE-8658-0F2579123B7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7B9B8DE8-8B4F-4905-A052-93F383EE7885}">
      <dgm:prSet phldrT="[Text]"/>
      <dgm:spPr/>
      <dgm:t>
        <a:bodyPr/>
        <a:lstStyle/>
        <a:p>
          <a:r>
            <a:rPr lang="en-US" dirty="0" smtClean="0"/>
            <a:t>Feel numb, maybe cry a lot</a:t>
          </a:r>
          <a:endParaRPr lang="en-US" dirty="0"/>
        </a:p>
      </dgm:t>
    </dgm:pt>
    <dgm:pt modelId="{36197A0F-AD93-4A81-A0B5-2B8A35CF05A8}" type="parTrans" cxnId="{80E77BE9-7607-43C0-A3DE-061B680F3967}">
      <dgm:prSet/>
      <dgm:spPr/>
      <dgm:t>
        <a:bodyPr/>
        <a:lstStyle/>
        <a:p>
          <a:endParaRPr lang="en-US"/>
        </a:p>
      </dgm:t>
    </dgm:pt>
    <dgm:pt modelId="{2CD8EF94-8745-464F-AFF6-FD69A3A6F92F}" type="sibTrans" cxnId="{80E77BE9-7607-43C0-A3DE-061B680F3967}">
      <dgm:prSet/>
      <dgm:spPr/>
      <dgm:t>
        <a:bodyPr/>
        <a:lstStyle/>
        <a:p>
          <a:endParaRPr lang="en-US"/>
        </a:p>
      </dgm:t>
    </dgm:pt>
    <dgm:pt modelId="{D36D656E-185A-468D-89B7-E2B2E6B5C09F}">
      <dgm:prSet phldrT="[Text]"/>
      <dgm:spPr/>
      <dgm:t>
        <a:bodyPr/>
        <a:lstStyle/>
        <a:p>
          <a:r>
            <a:rPr lang="en-US" dirty="0" smtClean="0"/>
            <a:t>Feel angry, guilty, ashamed</a:t>
          </a:r>
          <a:endParaRPr lang="en-US" dirty="0"/>
        </a:p>
      </dgm:t>
    </dgm:pt>
    <dgm:pt modelId="{D984409C-08CB-4A41-A551-865FD5100281}" type="parTrans" cxnId="{9555F7D6-0E3B-488B-8A24-19CA1E6485C1}">
      <dgm:prSet/>
      <dgm:spPr/>
      <dgm:t>
        <a:bodyPr/>
        <a:lstStyle/>
        <a:p>
          <a:endParaRPr lang="en-US"/>
        </a:p>
      </dgm:t>
    </dgm:pt>
    <dgm:pt modelId="{37842F72-2F4F-4919-B7B1-C4A0F6608AEA}" type="sibTrans" cxnId="{9555F7D6-0E3B-488B-8A24-19CA1E6485C1}">
      <dgm:prSet/>
      <dgm:spPr/>
      <dgm:t>
        <a:bodyPr/>
        <a:lstStyle/>
        <a:p>
          <a:endParaRPr lang="en-US"/>
        </a:p>
      </dgm:t>
    </dgm:pt>
    <dgm:pt modelId="{CC319E39-84DA-4F09-A2F9-763990A86EC2}">
      <dgm:prSet phldrT="[Text]"/>
      <dgm:spPr/>
      <dgm:t>
        <a:bodyPr/>
        <a:lstStyle/>
        <a:p>
          <a:r>
            <a:rPr lang="en-US" dirty="0" smtClean="0"/>
            <a:t>Hard to feel love, happiness, or any positive emotion</a:t>
          </a:r>
          <a:endParaRPr lang="en-US" dirty="0"/>
        </a:p>
      </dgm:t>
    </dgm:pt>
    <dgm:pt modelId="{D57BDA73-48F4-414D-B80C-1734C1CBF7B4}" type="parTrans" cxnId="{6BC6C5AE-230B-456B-9FA5-BEE525FEBFA3}">
      <dgm:prSet/>
      <dgm:spPr/>
      <dgm:t>
        <a:bodyPr/>
        <a:lstStyle/>
        <a:p>
          <a:endParaRPr lang="en-US"/>
        </a:p>
      </dgm:t>
    </dgm:pt>
    <dgm:pt modelId="{3AF6FD30-CC6D-4764-AB82-22A3CD7ADBB2}" type="sibTrans" cxnId="{6BC6C5AE-230B-456B-9FA5-BEE525FEBFA3}">
      <dgm:prSet/>
      <dgm:spPr/>
      <dgm:t>
        <a:bodyPr/>
        <a:lstStyle/>
        <a:p>
          <a:endParaRPr lang="en-US"/>
        </a:p>
      </dgm:t>
    </dgm:pt>
    <dgm:pt modelId="{D9329FE7-2A74-4C3F-B76B-4077F5D47C0F}">
      <dgm:prSet phldrT="[Text]"/>
      <dgm:spPr/>
      <dgm:t>
        <a:bodyPr/>
        <a:lstStyle/>
        <a:p>
          <a:r>
            <a:rPr lang="en-US" dirty="0" smtClean="0"/>
            <a:t>Irritable</a:t>
          </a:r>
          <a:endParaRPr lang="en-US" dirty="0"/>
        </a:p>
      </dgm:t>
    </dgm:pt>
    <dgm:pt modelId="{88604093-19C2-4BD2-85FD-865811F91283}" type="parTrans" cxnId="{7AC95354-601C-46C0-938D-8381C55DAE00}">
      <dgm:prSet/>
      <dgm:spPr/>
      <dgm:t>
        <a:bodyPr/>
        <a:lstStyle/>
        <a:p>
          <a:endParaRPr lang="en-US"/>
        </a:p>
      </dgm:t>
    </dgm:pt>
    <dgm:pt modelId="{A91D7504-5914-447E-A00F-A5C5F561443A}" type="sibTrans" cxnId="{7AC95354-601C-46C0-938D-8381C55DAE00}">
      <dgm:prSet/>
      <dgm:spPr/>
      <dgm:t>
        <a:bodyPr/>
        <a:lstStyle/>
        <a:p>
          <a:endParaRPr lang="en-US"/>
        </a:p>
      </dgm:t>
    </dgm:pt>
    <dgm:pt modelId="{8FC75D2A-8055-4A8F-AB8E-F308816D1D59}">
      <dgm:prSet phldrT="[Text]"/>
      <dgm:spPr/>
      <dgm:t>
        <a:bodyPr/>
        <a:lstStyle/>
        <a:p>
          <a:r>
            <a:rPr lang="en-US" dirty="0" smtClean="0"/>
            <a:t>Always on edge, watching your back</a:t>
          </a:r>
          <a:endParaRPr lang="en-US" dirty="0"/>
        </a:p>
      </dgm:t>
    </dgm:pt>
    <dgm:pt modelId="{21A65D5E-E69F-4ACB-947C-3A817C221B71}" type="parTrans" cxnId="{2D26C72C-3FB9-452B-8403-E32BEA9DE9DF}">
      <dgm:prSet/>
      <dgm:spPr/>
      <dgm:t>
        <a:bodyPr/>
        <a:lstStyle/>
        <a:p>
          <a:endParaRPr lang="en-US"/>
        </a:p>
      </dgm:t>
    </dgm:pt>
    <dgm:pt modelId="{C5DB5511-0E89-494E-851B-B13A258F4B87}" type="sibTrans" cxnId="{2D26C72C-3FB9-452B-8403-E32BEA9DE9DF}">
      <dgm:prSet/>
      <dgm:spPr/>
      <dgm:t>
        <a:bodyPr/>
        <a:lstStyle/>
        <a:p>
          <a:endParaRPr lang="en-US"/>
        </a:p>
      </dgm:t>
    </dgm:pt>
    <dgm:pt modelId="{13E1BEE7-A954-4B6D-9500-A46A093F50FD}">
      <dgm:prSet phldrT="[Text]"/>
      <dgm:spPr/>
      <dgm:t>
        <a:bodyPr/>
        <a:lstStyle/>
        <a:p>
          <a:r>
            <a:rPr lang="en-US" dirty="0" smtClean="0"/>
            <a:t>Jumpy, on your guard</a:t>
          </a:r>
          <a:endParaRPr lang="en-US" dirty="0"/>
        </a:p>
      </dgm:t>
    </dgm:pt>
    <dgm:pt modelId="{F6A2E301-CE2C-4A02-AC4E-A83EA2C4B224}" type="parTrans" cxnId="{98A6CB14-9637-45C7-ABBF-60082BE336DA}">
      <dgm:prSet/>
      <dgm:spPr/>
      <dgm:t>
        <a:bodyPr/>
        <a:lstStyle/>
        <a:p>
          <a:endParaRPr lang="en-US"/>
        </a:p>
      </dgm:t>
    </dgm:pt>
    <dgm:pt modelId="{FC922EB3-5798-4428-89DD-A5A6A6070D5F}" type="sibTrans" cxnId="{98A6CB14-9637-45C7-ABBF-60082BE336DA}">
      <dgm:prSet/>
      <dgm:spPr/>
      <dgm:t>
        <a:bodyPr/>
        <a:lstStyle/>
        <a:p>
          <a:endParaRPr lang="en-US"/>
        </a:p>
      </dgm:t>
    </dgm:pt>
    <dgm:pt modelId="{D919BD09-5DFF-4546-9542-CACA794DD60D}">
      <dgm:prSet phldrT="[Text]"/>
      <dgm:spPr/>
      <dgm:t>
        <a:bodyPr/>
        <a:lstStyle/>
        <a:p>
          <a:r>
            <a:rPr lang="en-US" dirty="0" smtClean="0"/>
            <a:t>Can’t stop thinking or dreaming about the trauma</a:t>
          </a:r>
          <a:endParaRPr lang="en-US" dirty="0"/>
        </a:p>
      </dgm:t>
    </dgm:pt>
    <dgm:pt modelId="{AE420B3A-ABB5-46FC-BFDF-1488CB59E720}" type="parTrans" cxnId="{C9B610EB-A1B9-4B70-A125-848F272B34FD}">
      <dgm:prSet/>
      <dgm:spPr/>
      <dgm:t>
        <a:bodyPr/>
        <a:lstStyle/>
        <a:p>
          <a:endParaRPr lang="en-US"/>
        </a:p>
      </dgm:t>
    </dgm:pt>
    <dgm:pt modelId="{C04FFE63-4DFC-4C3A-878A-172F6390F565}" type="sibTrans" cxnId="{C9B610EB-A1B9-4B70-A125-848F272B34FD}">
      <dgm:prSet/>
      <dgm:spPr/>
      <dgm:t>
        <a:bodyPr/>
        <a:lstStyle/>
        <a:p>
          <a:endParaRPr lang="en-US"/>
        </a:p>
      </dgm:t>
    </dgm:pt>
    <dgm:pt modelId="{AE28AFA3-70F7-473D-977E-7736D08B3CDF}">
      <dgm:prSet phldrT="[Text]"/>
      <dgm:spPr/>
      <dgm:t>
        <a:bodyPr/>
        <a:lstStyle/>
        <a:p>
          <a:r>
            <a:rPr lang="en-US" dirty="0" smtClean="0"/>
            <a:t>Traumatic Stress</a:t>
          </a:r>
          <a:endParaRPr lang="en-US" dirty="0"/>
        </a:p>
      </dgm:t>
    </dgm:pt>
    <dgm:pt modelId="{BAC9E94C-888C-4BD6-9EAE-87F977CC4D50}" type="sibTrans" cxnId="{39427034-D365-4C93-BF27-FE9ECC057596}">
      <dgm:prSet/>
      <dgm:spPr/>
      <dgm:t>
        <a:bodyPr/>
        <a:lstStyle/>
        <a:p>
          <a:endParaRPr lang="en-US"/>
        </a:p>
      </dgm:t>
    </dgm:pt>
    <dgm:pt modelId="{A95BF148-711D-4F51-B968-065A4578DC12}" type="parTrans" cxnId="{39427034-D365-4C93-BF27-FE9ECC057596}">
      <dgm:prSet/>
      <dgm:spPr/>
      <dgm:t>
        <a:bodyPr/>
        <a:lstStyle/>
        <a:p>
          <a:endParaRPr lang="en-US"/>
        </a:p>
      </dgm:t>
    </dgm:pt>
    <dgm:pt modelId="{87204538-295A-46BE-A9E6-021DD9C8CDDC}" type="pres">
      <dgm:prSet presAssocID="{5340E973-78F6-42EE-8658-0F2579123B75}" presName="theList" presStyleCnt="0">
        <dgm:presLayoutVars>
          <dgm:dir/>
          <dgm:animLvl val="lvl"/>
          <dgm:resizeHandles val="exact"/>
        </dgm:presLayoutVars>
      </dgm:prSet>
      <dgm:spPr/>
      <dgm:t>
        <a:bodyPr/>
        <a:lstStyle/>
        <a:p>
          <a:endParaRPr lang="en-US"/>
        </a:p>
      </dgm:t>
    </dgm:pt>
    <dgm:pt modelId="{8A6D8CAD-4A30-4FD7-AFEC-82E61AC2A135}" type="pres">
      <dgm:prSet presAssocID="{AE28AFA3-70F7-473D-977E-7736D08B3CDF}" presName="compNode" presStyleCnt="0"/>
      <dgm:spPr/>
    </dgm:pt>
    <dgm:pt modelId="{A8A48002-B8E8-42C2-9BB3-67119104D89B}" type="pres">
      <dgm:prSet presAssocID="{AE28AFA3-70F7-473D-977E-7736D08B3CDF}" presName="aNode" presStyleLbl="bgShp" presStyleIdx="0" presStyleCnt="1" custLinFactNeighborX="3991"/>
      <dgm:spPr/>
      <dgm:t>
        <a:bodyPr/>
        <a:lstStyle/>
        <a:p>
          <a:endParaRPr lang="en-US"/>
        </a:p>
      </dgm:t>
    </dgm:pt>
    <dgm:pt modelId="{9EC1FE3F-AAF4-4397-8762-46AA01EE57E0}" type="pres">
      <dgm:prSet presAssocID="{AE28AFA3-70F7-473D-977E-7736D08B3CDF}" presName="textNode" presStyleLbl="bgShp" presStyleIdx="0" presStyleCnt="1"/>
      <dgm:spPr/>
      <dgm:t>
        <a:bodyPr/>
        <a:lstStyle/>
        <a:p>
          <a:endParaRPr lang="en-US"/>
        </a:p>
      </dgm:t>
    </dgm:pt>
    <dgm:pt modelId="{26C3818C-52AE-4609-ADC4-DD4DA4724059}" type="pres">
      <dgm:prSet presAssocID="{AE28AFA3-70F7-473D-977E-7736D08B3CDF}" presName="compChildNode" presStyleCnt="0"/>
      <dgm:spPr/>
    </dgm:pt>
    <dgm:pt modelId="{396647DA-6AA7-4E07-B425-435A40EB5721}" type="pres">
      <dgm:prSet presAssocID="{AE28AFA3-70F7-473D-977E-7736D08B3CDF}" presName="theInnerList" presStyleCnt="0"/>
      <dgm:spPr/>
    </dgm:pt>
    <dgm:pt modelId="{0D3E95B8-6304-4A1D-A7F9-A758F71FE2E6}" type="pres">
      <dgm:prSet presAssocID="{7B9B8DE8-8B4F-4905-A052-93F383EE7885}" presName="childNode" presStyleLbl="node1" presStyleIdx="0" presStyleCnt="7">
        <dgm:presLayoutVars>
          <dgm:bulletEnabled val="1"/>
        </dgm:presLayoutVars>
      </dgm:prSet>
      <dgm:spPr/>
      <dgm:t>
        <a:bodyPr/>
        <a:lstStyle/>
        <a:p>
          <a:endParaRPr lang="en-US"/>
        </a:p>
      </dgm:t>
    </dgm:pt>
    <dgm:pt modelId="{1954FF79-B80D-4E98-8C50-249B69A36072}" type="pres">
      <dgm:prSet presAssocID="{7B9B8DE8-8B4F-4905-A052-93F383EE7885}" presName="aSpace2" presStyleCnt="0"/>
      <dgm:spPr/>
    </dgm:pt>
    <dgm:pt modelId="{9999F9CA-D193-4315-9F95-A063F5CB6B28}" type="pres">
      <dgm:prSet presAssocID="{D36D656E-185A-468D-89B7-E2B2E6B5C09F}" presName="childNode" presStyleLbl="node1" presStyleIdx="1" presStyleCnt="7">
        <dgm:presLayoutVars>
          <dgm:bulletEnabled val="1"/>
        </dgm:presLayoutVars>
      </dgm:prSet>
      <dgm:spPr/>
      <dgm:t>
        <a:bodyPr/>
        <a:lstStyle/>
        <a:p>
          <a:endParaRPr lang="en-US"/>
        </a:p>
      </dgm:t>
    </dgm:pt>
    <dgm:pt modelId="{98013606-A7C2-491B-B365-7B181D4DA87D}" type="pres">
      <dgm:prSet presAssocID="{D36D656E-185A-468D-89B7-E2B2E6B5C09F}" presName="aSpace2" presStyleCnt="0"/>
      <dgm:spPr/>
    </dgm:pt>
    <dgm:pt modelId="{6B8FBDC3-6024-4A82-BB96-157DFC443F67}" type="pres">
      <dgm:prSet presAssocID="{13E1BEE7-A954-4B6D-9500-A46A093F50FD}" presName="childNode" presStyleLbl="node1" presStyleIdx="2" presStyleCnt="7">
        <dgm:presLayoutVars>
          <dgm:bulletEnabled val="1"/>
        </dgm:presLayoutVars>
      </dgm:prSet>
      <dgm:spPr/>
      <dgm:t>
        <a:bodyPr/>
        <a:lstStyle/>
        <a:p>
          <a:endParaRPr lang="en-US"/>
        </a:p>
      </dgm:t>
    </dgm:pt>
    <dgm:pt modelId="{8D957089-9B79-4F2D-ACBF-E89B5795B9E5}" type="pres">
      <dgm:prSet presAssocID="{13E1BEE7-A954-4B6D-9500-A46A093F50FD}" presName="aSpace2" presStyleCnt="0"/>
      <dgm:spPr/>
    </dgm:pt>
    <dgm:pt modelId="{A5A36EE2-D83D-4436-A6A7-9B61A05FDD94}" type="pres">
      <dgm:prSet presAssocID="{CC319E39-84DA-4F09-A2F9-763990A86EC2}" presName="childNode" presStyleLbl="node1" presStyleIdx="3" presStyleCnt="7">
        <dgm:presLayoutVars>
          <dgm:bulletEnabled val="1"/>
        </dgm:presLayoutVars>
      </dgm:prSet>
      <dgm:spPr/>
      <dgm:t>
        <a:bodyPr/>
        <a:lstStyle/>
        <a:p>
          <a:endParaRPr lang="en-US"/>
        </a:p>
      </dgm:t>
    </dgm:pt>
    <dgm:pt modelId="{561B7616-EFB7-4CA8-8650-51C5398027FE}" type="pres">
      <dgm:prSet presAssocID="{CC319E39-84DA-4F09-A2F9-763990A86EC2}" presName="aSpace2" presStyleCnt="0"/>
      <dgm:spPr/>
    </dgm:pt>
    <dgm:pt modelId="{E8115390-9C34-4064-B49E-E8268A8EC929}" type="pres">
      <dgm:prSet presAssocID="{D9329FE7-2A74-4C3F-B76B-4077F5D47C0F}" presName="childNode" presStyleLbl="node1" presStyleIdx="4" presStyleCnt="7">
        <dgm:presLayoutVars>
          <dgm:bulletEnabled val="1"/>
        </dgm:presLayoutVars>
      </dgm:prSet>
      <dgm:spPr/>
      <dgm:t>
        <a:bodyPr/>
        <a:lstStyle/>
        <a:p>
          <a:endParaRPr lang="en-US"/>
        </a:p>
      </dgm:t>
    </dgm:pt>
    <dgm:pt modelId="{EC412805-3D92-4BD1-B762-697BA54A4A95}" type="pres">
      <dgm:prSet presAssocID="{D9329FE7-2A74-4C3F-B76B-4077F5D47C0F}" presName="aSpace2" presStyleCnt="0"/>
      <dgm:spPr/>
    </dgm:pt>
    <dgm:pt modelId="{4D0D9D54-B59F-4B87-BA3B-DF52E610B41B}" type="pres">
      <dgm:prSet presAssocID="{D919BD09-5DFF-4546-9542-CACA794DD60D}" presName="childNode" presStyleLbl="node1" presStyleIdx="5" presStyleCnt="7">
        <dgm:presLayoutVars>
          <dgm:bulletEnabled val="1"/>
        </dgm:presLayoutVars>
      </dgm:prSet>
      <dgm:spPr/>
      <dgm:t>
        <a:bodyPr/>
        <a:lstStyle/>
        <a:p>
          <a:endParaRPr lang="en-US"/>
        </a:p>
      </dgm:t>
    </dgm:pt>
    <dgm:pt modelId="{8BC932F0-262B-4C0D-BD7B-A3A1141376FE}" type="pres">
      <dgm:prSet presAssocID="{D919BD09-5DFF-4546-9542-CACA794DD60D}" presName="aSpace2" presStyleCnt="0"/>
      <dgm:spPr/>
    </dgm:pt>
    <dgm:pt modelId="{51971517-97A4-4C1C-A8CF-7A8FC3770E3C}" type="pres">
      <dgm:prSet presAssocID="{8FC75D2A-8055-4A8F-AB8E-F308816D1D59}" presName="childNode" presStyleLbl="node1" presStyleIdx="6" presStyleCnt="7">
        <dgm:presLayoutVars>
          <dgm:bulletEnabled val="1"/>
        </dgm:presLayoutVars>
      </dgm:prSet>
      <dgm:spPr/>
      <dgm:t>
        <a:bodyPr/>
        <a:lstStyle/>
        <a:p>
          <a:endParaRPr lang="en-US"/>
        </a:p>
      </dgm:t>
    </dgm:pt>
  </dgm:ptLst>
  <dgm:cxnLst>
    <dgm:cxn modelId="{7AC95354-601C-46C0-938D-8381C55DAE00}" srcId="{AE28AFA3-70F7-473D-977E-7736D08B3CDF}" destId="{D9329FE7-2A74-4C3F-B76B-4077F5D47C0F}" srcOrd="4" destOrd="0" parTransId="{88604093-19C2-4BD2-85FD-865811F91283}" sibTransId="{A91D7504-5914-447E-A00F-A5C5F561443A}"/>
    <dgm:cxn modelId="{F1D3ED3A-9DEB-43E2-9110-B0FD7ADE25B7}" type="presOf" srcId="{AE28AFA3-70F7-473D-977E-7736D08B3CDF}" destId="{A8A48002-B8E8-42C2-9BB3-67119104D89B}" srcOrd="0" destOrd="0" presId="urn:microsoft.com/office/officeart/2005/8/layout/lProcess2"/>
    <dgm:cxn modelId="{5A3B0FB2-A57B-48FE-82FA-883EA6DA776B}" type="presOf" srcId="{D36D656E-185A-468D-89B7-E2B2E6B5C09F}" destId="{9999F9CA-D193-4315-9F95-A063F5CB6B28}" srcOrd="0" destOrd="0" presId="urn:microsoft.com/office/officeart/2005/8/layout/lProcess2"/>
    <dgm:cxn modelId="{98A6CB14-9637-45C7-ABBF-60082BE336DA}" srcId="{AE28AFA3-70F7-473D-977E-7736D08B3CDF}" destId="{13E1BEE7-A954-4B6D-9500-A46A093F50FD}" srcOrd="2" destOrd="0" parTransId="{F6A2E301-CE2C-4A02-AC4E-A83EA2C4B224}" sibTransId="{FC922EB3-5798-4428-89DD-A5A6A6070D5F}"/>
    <dgm:cxn modelId="{C9B610EB-A1B9-4B70-A125-848F272B34FD}" srcId="{AE28AFA3-70F7-473D-977E-7736D08B3CDF}" destId="{D919BD09-5DFF-4546-9542-CACA794DD60D}" srcOrd="5" destOrd="0" parTransId="{AE420B3A-ABB5-46FC-BFDF-1488CB59E720}" sibTransId="{C04FFE63-4DFC-4C3A-878A-172F6390F565}"/>
    <dgm:cxn modelId="{5784B49A-A3D2-4151-B145-007F31DA4D8F}" type="presOf" srcId="{8FC75D2A-8055-4A8F-AB8E-F308816D1D59}" destId="{51971517-97A4-4C1C-A8CF-7A8FC3770E3C}" srcOrd="0" destOrd="0" presId="urn:microsoft.com/office/officeart/2005/8/layout/lProcess2"/>
    <dgm:cxn modelId="{229D0792-3018-4C0B-9100-F3A40965DEAD}" type="presOf" srcId="{D9329FE7-2A74-4C3F-B76B-4077F5D47C0F}" destId="{E8115390-9C34-4064-B49E-E8268A8EC929}" srcOrd="0" destOrd="0" presId="urn:microsoft.com/office/officeart/2005/8/layout/lProcess2"/>
    <dgm:cxn modelId="{80E77BE9-7607-43C0-A3DE-061B680F3967}" srcId="{AE28AFA3-70F7-473D-977E-7736D08B3CDF}" destId="{7B9B8DE8-8B4F-4905-A052-93F383EE7885}" srcOrd="0" destOrd="0" parTransId="{36197A0F-AD93-4A81-A0B5-2B8A35CF05A8}" sibTransId="{2CD8EF94-8745-464F-AFF6-FD69A3A6F92F}"/>
    <dgm:cxn modelId="{B159789B-49F0-43EA-9CAC-729D58FD59BB}" type="presOf" srcId="{AE28AFA3-70F7-473D-977E-7736D08B3CDF}" destId="{9EC1FE3F-AAF4-4397-8762-46AA01EE57E0}" srcOrd="1" destOrd="0" presId="urn:microsoft.com/office/officeart/2005/8/layout/lProcess2"/>
    <dgm:cxn modelId="{6BC6C5AE-230B-456B-9FA5-BEE525FEBFA3}" srcId="{AE28AFA3-70F7-473D-977E-7736D08B3CDF}" destId="{CC319E39-84DA-4F09-A2F9-763990A86EC2}" srcOrd="3" destOrd="0" parTransId="{D57BDA73-48F4-414D-B80C-1734C1CBF7B4}" sibTransId="{3AF6FD30-CC6D-4764-AB82-22A3CD7ADBB2}"/>
    <dgm:cxn modelId="{39427034-D365-4C93-BF27-FE9ECC057596}" srcId="{5340E973-78F6-42EE-8658-0F2579123B75}" destId="{AE28AFA3-70F7-473D-977E-7736D08B3CDF}" srcOrd="0" destOrd="0" parTransId="{A95BF148-711D-4F51-B968-065A4578DC12}" sibTransId="{BAC9E94C-888C-4BD6-9EAE-87F977CC4D50}"/>
    <dgm:cxn modelId="{E5F1EB49-A42F-4C61-BC56-56B38B5E1550}" type="presOf" srcId="{7B9B8DE8-8B4F-4905-A052-93F383EE7885}" destId="{0D3E95B8-6304-4A1D-A7F9-A758F71FE2E6}" srcOrd="0" destOrd="0" presId="urn:microsoft.com/office/officeart/2005/8/layout/lProcess2"/>
    <dgm:cxn modelId="{9555F7D6-0E3B-488B-8A24-19CA1E6485C1}" srcId="{AE28AFA3-70F7-473D-977E-7736D08B3CDF}" destId="{D36D656E-185A-468D-89B7-E2B2E6B5C09F}" srcOrd="1" destOrd="0" parTransId="{D984409C-08CB-4A41-A551-865FD5100281}" sibTransId="{37842F72-2F4F-4919-B7B1-C4A0F6608AEA}"/>
    <dgm:cxn modelId="{1941871B-C79D-4C37-9060-8A1EDC1E1230}" type="presOf" srcId="{13E1BEE7-A954-4B6D-9500-A46A093F50FD}" destId="{6B8FBDC3-6024-4A82-BB96-157DFC443F67}" srcOrd="0" destOrd="0" presId="urn:microsoft.com/office/officeart/2005/8/layout/lProcess2"/>
    <dgm:cxn modelId="{92B0DA74-2672-49AA-B755-F20359BECE32}" type="presOf" srcId="{D919BD09-5DFF-4546-9542-CACA794DD60D}" destId="{4D0D9D54-B59F-4B87-BA3B-DF52E610B41B}" srcOrd="0" destOrd="0" presId="urn:microsoft.com/office/officeart/2005/8/layout/lProcess2"/>
    <dgm:cxn modelId="{3FDA3C01-528C-4D66-922C-F658E55FA632}" type="presOf" srcId="{5340E973-78F6-42EE-8658-0F2579123B75}" destId="{87204538-295A-46BE-A9E6-021DD9C8CDDC}" srcOrd="0" destOrd="0" presId="urn:microsoft.com/office/officeart/2005/8/layout/lProcess2"/>
    <dgm:cxn modelId="{73757A2D-C958-4110-80FB-92A752C87649}" type="presOf" srcId="{CC319E39-84DA-4F09-A2F9-763990A86EC2}" destId="{A5A36EE2-D83D-4436-A6A7-9B61A05FDD94}" srcOrd="0" destOrd="0" presId="urn:microsoft.com/office/officeart/2005/8/layout/lProcess2"/>
    <dgm:cxn modelId="{2D26C72C-3FB9-452B-8403-E32BEA9DE9DF}" srcId="{AE28AFA3-70F7-473D-977E-7736D08B3CDF}" destId="{8FC75D2A-8055-4A8F-AB8E-F308816D1D59}" srcOrd="6" destOrd="0" parTransId="{21A65D5E-E69F-4ACB-947C-3A817C221B71}" sibTransId="{C5DB5511-0E89-494E-851B-B13A258F4B87}"/>
    <dgm:cxn modelId="{347BC8E7-2B66-4DA7-A7DE-EA02D43B9C2F}" type="presParOf" srcId="{87204538-295A-46BE-A9E6-021DD9C8CDDC}" destId="{8A6D8CAD-4A30-4FD7-AFEC-82E61AC2A135}" srcOrd="0" destOrd="0" presId="urn:microsoft.com/office/officeart/2005/8/layout/lProcess2"/>
    <dgm:cxn modelId="{F8B83546-FF6B-4C05-8BB0-9188AB0009F9}" type="presParOf" srcId="{8A6D8CAD-4A30-4FD7-AFEC-82E61AC2A135}" destId="{A8A48002-B8E8-42C2-9BB3-67119104D89B}" srcOrd="0" destOrd="0" presId="urn:microsoft.com/office/officeart/2005/8/layout/lProcess2"/>
    <dgm:cxn modelId="{E8ED05C8-95BE-493B-9C88-91B75179988B}" type="presParOf" srcId="{8A6D8CAD-4A30-4FD7-AFEC-82E61AC2A135}" destId="{9EC1FE3F-AAF4-4397-8762-46AA01EE57E0}" srcOrd="1" destOrd="0" presId="urn:microsoft.com/office/officeart/2005/8/layout/lProcess2"/>
    <dgm:cxn modelId="{AE534FBF-7090-4841-AF3E-A8DAAE15EAA7}" type="presParOf" srcId="{8A6D8CAD-4A30-4FD7-AFEC-82E61AC2A135}" destId="{26C3818C-52AE-4609-ADC4-DD4DA4724059}" srcOrd="2" destOrd="0" presId="urn:microsoft.com/office/officeart/2005/8/layout/lProcess2"/>
    <dgm:cxn modelId="{2E96A1CA-A351-4FF1-9DAE-5170318197F2}" type="presParOf" srcId="{26C3818C-52AE-4609-ADC4-DD4DA4724059}" destId="{396647DA-6AA7-4E07-B425-435A40EB5721}" srcOrd="0" destOrd="0" presId="urn:microsoft.com/office/officeart/2005/8/layout/lProcess2"/>
    <dgm:cxn modelId="{1A33B987-5567-44FC-8DE6-C34AB0B5F022}" type="presParOf" srcId="{396647DA-6AA7-4E07-B425-435A40EB5721}" destId="{0D3E95B8-6304-4A1D-A7F9-A758F71FE2E6}" srcOrd="0" destOrd="0" presId="urn:microsoft.com/office/officeart/2005/8/layout/lProcess2"/>
    <dgm:cxn modelId="{759B4D42-4B37-4410-8FCB-CA323DBB88F4}" type="presParOf" srcId="{396647DA-6AA7-4E07-B425-435A40EB5721}" destId="{1954FF79-B80D-4E98-8C50-249B69A36072}" srcOrd="1" destOrd="0" presId="urn:microsoft.com/office/officeart/2005/8/layout/lProcess2"/>
    <dgm:cxn modelId="{55632D71-A35B-4442-95F9-0503DEE45BB0}" type="presParOf" srcId="{396647DA-6AA7-4E07-B425-435A40EB5721}" destId="{9999F9CA-D193-4315-9F95-A063F5CB6B28}" srcOrd="2" destOrd="0" presId="urn:microsoft.com/office/officeart/2005/8/layout/lProcess2"/>
    <dgm:cxn modelId="{BD4DFBF8-39C0-45CA-8B8F-9C9E8F023E04}" type="presParOf" srcId="{396647DA-6AA7-4E07-B425-435A40EB5721}" destId="{98013606-A7C2-491B-B365-7B181D4DA87D}" srcOrd="3" destOrd="0" presId="urn:microsoft.com/office/officeart/2005/8/layout/lProcess2"/>
    <dgm:cxn modelId="{B493C686-E784-4710-B76E-118164E97D66}" type="presParOf" srcId="{396647DA-6AA7-4E07-B425-435A40EB5721}" destId="{6B8FBDC3-6024-4A82-BB96-157DFC443F67}" srcOrd="4" destOrd="0" presId="urn:microsoft.com/office/officeart/2005/8/layout/lProcess2"/>
    <dgm:cxn modelId="{5DE12918-F075-44B2-A177-481238B9BA2A}" type="presParOf" srcId="{396647DA-6AA7-4E07-B425-435A40EB5721}" destId="{8D957089-9B79-4F2D-ACBF-E89B5795B9E5}" srcOrd="5" destOrd="0" presId="urn:microsoft.com/office/officeart/2005/8/layout/lProcess2"/>
    <dgm:cxn modelId="{6EBA927C-DAF3-4241-B62C-CA38D2C7BB2A}" type="presParOf" srcId="{396647DA-6AA7-4E07-B425-435A40EB5721}" destId="{A5A36EE2-D83D-4436-A6A7-9B61A05FDD94}" srcOrd="6" destOrd="0" presId="urn:microsoft.com/office/officeart/2005/8/layout/lProcess2"/>
    <dgm:cxn modelId="{9809D8B5-797B-42BD-AA0C-035E5D7556F9}" type="presParOf" srcId="{396647DA-6AA7-4E07-B425-435A40EB5721}" destId="{561B7616-EFB7-4CA8-8650-51C5398027FE}" srcOrd="7" destOrd="0" presId="urn:microsoft.com/office/officeart/2005/8/layout/lProcess2"/>
    <dgm:cxn modelId="{DFCFEC58-7D6A-4932-A478-354F25D5E84E}" type="presParOf" srcId="{396647DA-6AA7-4E07-B425-435A40EB5721}" destId="{E8115390-9C34-4064-B49E-E8268A8EC929}" srcOrd="8" destOrd="0" presId="urn:microsoft.com/office/officeart/2005/8/layout/lProcess2"/>
    <dgm:cxn modelId="{60C1F1F9-C6B7-4D84-85D1-DA2BE3AE0541}" type="presParOf" srcId="{396647DA-6AA7-4E07-B425-435A40EB5721}" destId="{EC412805-3D92-4BD1-B762-697BA54A4A95}" srcOrd="9" destOrd="0" presId="urn:microsoft.com/office/officeart/2005/8/layout/lProcess2"/>
    <dgm:cxn modelId="{529984DF-E369-40A6-8D4D-3F9158B51A37}" type="presParOf" srcId="{396647DA-6AA7-4E07-B425-435A40EB5721}" destId="{4D0D9D54-B59F-4B87-BA3B-DF52E610B41B}" srcOrd="10" destOrd="0" presId="urn:microsoft.com/office/officeart/2005/8/layout/lProcess2"/>
    <dgm:cxn modelId="{294766E4-8BC4-4FF7-BE8B-CC1485F4A410}" type="presParOf" srcId="{396647DA-6AA7-4E07-B425-435A40EB5721}" destId="{8BC932F0-262B-4C0D-BD7B-A3A1141376FE}" srcOrd="11" destOrd="0" presId="urn:microsoft.com/office/officeart/2005/8/layout/lProcess2"/>
    <dgm:cxn modelId="{79D87788-7735-47A3-8E56-FCD30C5A64A6}" type="presParOf" srcId="{396647DA-6AA7-4E07-B425-435A40EB5721}" destId="{51971517-97A4-4C1C-A8CF-7A8FC3770E3C}" srcOrd="1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48002-B8E8-42C2-9BB3-67119104D89B}">
      <dsp:nvSpPr>
        <dsp:cNvPr id="0" name=""/>
        <dsp:cNvSpPr/>
      </dsp:nvSpPr>
      <dsp:spPr>
        <a:xfrm>
          <a:off x="0" y="0"/>
          <a:ext cx="7315200" cy="51212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Traumatic Stress</a:t>
          </a:r>
          <a:endParaRPr lang="en-US" sz="6500" kern="1200" dirty="0"/>
        </a:p>
      </dsp:txBody>
      <dsp:txXfrm>
        <a:off x="0" y="0"/>
        <a:ext cx="7315200" cy="1536382"/>
      </dsp:txXfrm>
    </dsp:sp>
    <dsp:sp modelId="{0D3E95B8-6304-4A1D-A7F9-A758F71FE2E6}">
      <dsp:nvSpPr>
        <dsp:cNvPr id="0" name=""/>
        <dsp:cNvSpPr/>
      </dsp:nvSpPr>
      <dsp:spPr>
        <a:xfrm>
          <a:off x="731519" y="1539508"/>
          <a:ext cx="5852160" cy="419354"/>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Feel numb, maybe cry a lot</a:t>
          </a:r>
          <a:endParaRPr lang="en-US" sz="2000" kern="1200" dirty="0"/>
        </a:p>
      </dsp:txBody>
      <dsp:txXfrm>
        <a:off x="743801" y="1551790"/>
        <a:ext cx="5827596" cy="394790"/>
      </dsp:txXfrm>
    </dsp:sp>
    <dsp:sp modelId="{9999F9CA-D193-4315-9F95-A063F5CB6B28}">
      <dsp:nvSpPr>
        <dsp:cNvPr id="0" name=""/>
        <dsp:cNvSpPr/>
      </dsp:nvSpPr>
      <dsp:spPr>
        <a:xfrm>
          <a:off x="731519" y="2023378"/>
          <a:ext cx="5852160" cy="419354"/>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Feel angry, guilty, ashamed</a:t>
          </a:r>
          <a:endParaRPr lang="en-US" sz="2000" kern="1200" dirty="0"/>
        </a:p>
      </dsp:txBody>
      <dsp:txXfrm>
        <a:off x="743801" y="2035660"/>
        <a:ext cx="5827596" cy="394790"/>
      </dsp:txXfrm>
    </dsp:sp>
    <dsp:sp modelId="{6B8FBDC3-6024-4A82-BB96-157DFC443F67}">
      <dsp:nvSpPr>
        <dsp:cNvPr id="0" name=""/>
        <dsp:cNvSpPr/>
      </dsp:nvSpPr>
      <dsp:spPr>
        <a:xfrm>
          <a:off x="731519" y="2507249"/>
          <a:ext cx="5852160" cy="419354"/>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Jumpy, on your guard</a:t>
          </a:r>
          <a:endParaRPr lang="en-US" sz="2000" kern="1200" dirty="0"/>
        </a:p>
      </dsp:txBody>
      <dsp:txXfrm>
        <a:off x="743801" y="2519531"/>
        <a:ext cx="5827596" cy="394790"/>
      </dsp:txXfrm>
    </dsp:sp>
    <dsp:sp modelId="{A5A36EE2-D83D-4436-A6A7-9B61A05FDD94}">
      <dsp:nvSpPr>
        <dsp:cNvPr id="0" name=""/>
        <dsp:cNvSpPr/>
      </dsp:nvSpPr>
      <dsp:spPr>
        <a:xfrm>
          <a:off x="731519" y="2991119"/>
          <a:ext cx="5852160" cy="419354"/>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Hard to feel love, happiness, or any positive emotion</a:t>
          </a:r>
          <a:endParaRPr lang="en-US" sz="2000" kern="1200" dirty="0"/>
        </a:p>
      </dsp:txBody>
      <dsp:txXfrm>
        <a:off x="743801" y="3003401"/>
        <a:ext cx="5827596" cy="394790"/>
      </dsp:txXfrm>
    </dsp:sp>
    <dsp:sp modelId="{E8115390-9C34-4064-B49E-E8268A8EC929}">
      <dsp:nvSpPr>
        <dsp:cNvPr id="0" name=""/>
        <dsp:cNvSpPr/>
      </dsp:nvSpPr>
      <dsp:spPr>
        <a:xfrm>
          <a:off x="731519" y="3474990"/>
          <a:ext cx="5852160" cy="419354"/>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Irritable</a:t>
          </a:r>
          <a:endParaRPr lang="en-US" sz="2000" kern="1200" dirty="0"/>
        </a:p>
      </dsp:txBody>
      <dsp:txXfrm>
        <a:off x="743801" y="3487272"/>
        <a:ext cx="5827596" cy="394790"/>
      </dsp:txXfrm>
    </dsp:sp>
    <dsp:sp modelId="{4D0D9D54-B59F-4B87-BA3B-DF52E610B41B}">
      <dsp:nvSpPr>
        <dsp:cNvPr id="0" name=""/>
        <dsp:cNvSpPr/>
      </dsp:nvSpPr>
      <dsp:spPr>
        <a:xfrm>
          <a:off x="731519" y="3958860"/>
          <a:ext cx="5852160" cy="419354"/>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Can’t stop thinking or dreaming about the trauma</a:t>
          </a:r>
          <a:endParaRPr lang="en-US" sz="2000" kern="1200" dirty="0"/>
        </a:p>
      </dsp:txBody>
      <dsp:txXfrm>
        <a:off x="743801" y="3971142"/>
        <a:ext cx="5827596" cy="394790"/>
      </dsp:txXfrm>
    </dsp:sp>
    <dsp:sp modelId="{51971517-97A4-4C1C-A8CF-7A8FC3770E3C}">
      <dsp:nvSpPr>
        <dsp:cNvPr id="0" name=""/>
        <dsp:cNvSpPr/>
      </dsp:nvSpPr>
      <dsp:spPr>
        <a:xfrm>
          <a:off x="731519" y="4442731"/>
          <a:ext cx="5852160" cy="419354"/>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Always on edge, watching your back</a:t>
          </a:r>
          <a:endParaRPr lang="en-US" sz="2000" kern="1200" dirty="0"/>
        </a:p>
      </dsp:txBody>
      <dsp:txXfrm>
        <a:off x="743801" y="4455013"/>
        <a:ext cx="5827596" cy="39479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4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3408"/>
          </a:xfrm>
          <a:prstGeom prst="rect">
            <a:avLst/>
          </a:prstGeom>
        </p:spPr>
        <p:txBody>
          <a:bodyPr vert="horz" lIns="91440" tIns="45720" rIns="91440" bIns="45720" rtlCol="0"/>
          <a:lstStyle>
            <a:lvl1pPr algn="r">
              <a:defRPr sz="1200"/>
            </a:lvl1pPr>
          </a:lstStyle>
          <a:p>
            <a:fld id="{EBC5A932-EAC3-472F-AD02-205AD043B99F}" type="datetimeFigureOut">
              <a:rPr lang="en-US" smtClean="0"/>
              <a:t>1/18/2017</a:t>
            </a:fld>
            <a:endParaRPr lang="en-US"/>
          </a:p>
        </p:txBody>
      </p:sp>
      <p:sp>
        <p:nvSpPr>
          <p:cNvPr id="4" name="Slide Image Placeholder 3"/>
          <p:cNvSpPr>
            <a:spLocks noGrp="1" noRot="1" noChangeAspect="1"/>
          </p:cNvSpPr>
          <p:nvPr>
            <p:ph type="sldImg" idx="2"/>
          </p:nvPr>
        </p:nvSpPr>
        <p:spPr>
          <a:xfrm>
            <a:off x="658813" y="1154113"/>
            <a:ext cx="55403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4861"/>
            <a:ext cx="5486400" cy="363670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2971800" cy="46340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9"/>
            <a:ext cx="2971800" cy="463407"/>
          </a:xfrm>
          <a:prstGeom prst="rect">
            <a:avLst/>
          </a:prstGeom>
        </p:spPr>
        <p:txBody>
          <a:bodyPr vert="horz" lIns="91440" tIns="45720" rIns="91440" bIns="45720" rtlCol="0" anchor="b"/>
          <a:lstStyle>
            <a:lvl1pPr algn="r">
              <a:defRPr sz="1200"/>
            </a:lvl1pPr>
          </a:lstStyle>
          <a:p>
            <a:fld id="{5EDF3AC1-9D4C-4102-9FFC-93A54FD0AAFF}" type="slidenum">
              <a:rPr lang="en-US" smtClean="0"/>
              <a:t>‹#›</a:t>
            </a:fld>
            <a:endParaRPr lang="en-US"/>
          </a:p>
        </p:txBody>
      </p:sp>
    </p:spTree>
    <p:extLst>
      <p:ext uri="{BB962C8B-B14F-4D97-AF65-F5344CB8AC3E}">
        <p14:creationId xmlns:p14="http://schemas.microsoft.com/office/powerpoint/2010/main" val="4107177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a:t>
            </a:r>
          </a:p>
          <a:p>
            <a:endParaRPr lang="en-US" dirty="0" smtClean="0"/>
          </a:p>
          <a:p>
            <a:r>
              <a:rPr lang="en-US" dirty="0" smtClean="0"/>
              <a:t>Today we’ll be talking about mental health issues</a:t>
            </a:r>
            <a:r>
              <a:rPr lang="en-US" baseline="0" dirty="0" smtClean="0"/>
              <a:t> that veterans might face as a result of their time in the service, and how those issues might impact them when they return to school.</a:t>
            </a:r>
          </a:p>
        </p:txBody>
      </p:sp>
      <p:sp>
        <p:nvSpPr>
          <p:cNvPr id="4" name="Slide Number Placeholder 3"/>
          <p:cNvSpPr>
            <a:spLocks noGrp="1"/>
          </p:cNvSpPr>
          <p:nvPr>
            <p:ph type="sldNum" sz="quarter" idx="10"/>
          </p:nvPr>
        </p:nvSpPr>
        <p:spPr/>
        <p:txBody>
          <a:bodyPr/>
          <a:lstStyle/>
          <a:p>
            <a:fld id="{5EDF3AC1-9D4C-4102-9FFC-93A54FD0AAFF}" type="slidenum">
              <a:rPr lang="en-US" smtClean="0"/>
              <a:t>1</a:t>
            </a:fld>
            <a:endParaRPr lang="en-US"/>
          </a:p>
        </p:txBody>
      </p:sp>
    </p:spTree>
    <p:extLst>
      <p:ext uri="{BB962C8B-B14F-4D97-AF65-F5344CB8AC3E}">
        <p14:creationId xmlns:p14="http://schemas.microsoft.com/office/powerpoint/2010/main" val="1288663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DF3AC1-9D4C-4102-9FFC-93A54FD0AAFF}" type="slidenum">
              <a:rPr lang="en-US" smtClean="0"/>
              <a:t>10</a:t>
            </a:fld>
            <a:endParaRPr lang="en-US"/>
          </a:p>
        </p:txBody>
      </p:sp>
    </p:spTree>
    <p:extLst>
      <p:ext uri="{BB962C8B-B14F-4D97-AF65-F5344CB8AC3E}">
        <p14:creationId xmlns:p14="http://schemas.microsoft.com/office/powerpoint/2010/main" val="1961995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DF3AC1-9D4C-4102-9FFC-93A54FD0AAFF}" type="slidenum">
              <a:rPr lang="en-US" smtClean="0"/>
              <a:t>11</a:t>
            </a:fld>
            <a:endParaRPr lang="en-US"/>
          </a:p>
        </p:txBody>
      </p:sp>
    </p:spTree>
    <p:extLst>
      <p:ext uri="{BB962C8B-B14F-4D97-AF65-F5344CB8AC3E}">
        <p14:creationId xmlns:p14="http://schemas.microsoft.com/office/powerpoint/2010/main" val="1961995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DF3AC1-9D4C-4102-9FFC-93A54FD0AAFF}" type="slidenum">
              <a:rPr lang="en-US" smtClean="0"/>
              <a:t>12</a:t>
            </a:fld>
            <a:endParaRPr lang="en-US"/>
          </a:p>
        </p:txBody>
      </p:sp>
    </p:spTree>
    <p:extLst>
      <p:ext uri="{BB962C8B-B14F-4D97-AF65-F5344CB8AC3E}">
        <p14:creationId xmlns:p14="http://schemas.microsoft.com/office/powerpoint/2010/main" val="1961995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DF3AC1-9D4C-4102-9FFC-93A54FD0AAFF}" type="slidenum">
              <a:rPr lang="en-US" smtClean="0"/>
              <a:t>13</a:t>
            </a:fld>
            <a:endParaRPr lang="en-US"/>
          </a:p>
        </p:txBody>
      </p:sp>
    </p:spTree>
    <p:extLst>
      <p:ext uri="{BB962C8B-B14F-4D97-AF65-F5344CB8AC3E}">
        <p14:creationId xmlns:p14="http://schemas.microsoft.com/office/powerpoint/2010/main" val="1961995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DF3AC1-9D4C-4102-9FFC-93A54FD0AAFF}" type="slidenum">
              <a:rPr lang="en-US" smtClean="0"/>
              <a:t>14</a:t>
            </a:fld>
            <a:endParaRPr lang="en-US"/>
          </a:p>
        </p:txBody>
      </p:sp>
    </p:spTree>
    <p:extLst>
      <p:ext uri="{BB962C8B-B14F-4D97-AF65-F5344CB8AC3E}">
        <p14:creationId xmlns:p14="http://schemas.microsoft.com/office/powerpoint/2010/main" val="1961995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DF3AC1-9D4C-4102-9FFC-93A54FD0AAFF}" type="slidenum">
              <a:rPr lang="en-US" smtClean="0"/>
              <a:t>15</a:t>
            </a:fld>
            <a:endParaRPr lang="en-US"/>
          </a:p>
        </p:txBody>
      </p:sp>
    </p:spTree>
    <p:extLst>
      <p:ext uri="{BB962C8B-B14F-4D97-AF65-F5344CB8AC3E}">
        <p14:creationId xmlns:p14="http://schemas.microsoft.com/office/powerpoint/2010/main" val="1961995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DF3AC1-9D4C-4102-9FFC-93A54FD0AAFF}" type="slidenum">
              <a:rPr lang="en-US" smtClean="0"/>
              <a:t>16</a:t>
            </a:fld>
            <a:endParaRPr lang="en-US"/>
          </a:p>
        </p:txBody>
      </p:sp>
    </p:spTree>
    <p:extLst>
      <p:ext uri="{BB962C8B-B14F-4D97-AF65-F5344CB8AC3E}">
        <p14:creationId xmlns:p14="http://schemas.microsoft.com/office/powerpoint/2010/main" val="1961995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DF3AC1-9D4C-4102-9FFC-93A54FD0AAFF}" type="slidenum">
              <a:rPr lang="en-US" smtClean="0"/>
              <a:t>17</a:t>
            </a:fld>
            <a:endParaRPr lang="en-US"/>
          </a:p>
        </p:txBody>
      </p:sp>
    </p:spTree>
    <p:extLst>
      <p:ext uri="{BB962C8B-B14F-4D97-AF65-F5344CB8AC3E}">
        <p14:creationId xmlns:p14="http://schemas.microsoft.com/office/powerpoint/2010/main" val="1961995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large number of service members join the military during their formative years in late-adolescence and early 20s,</a:t>
            </a:r>
            <a:r>
              <a:rPr lang="en-US" baseline="0" dirty="0" smtClean="0"/>
              <a:t> so sometimes there isn’t much to remember beforehand, and the military might become very ingrained in their identity.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Those slides showed</a:t>
            </a:r>
            <a:r>
              <a:rPr lang="en-US" baseline="0" dirty="0" smtClean="0"/>
              <a:t> a lot of negative experiences service men and women may encounter, and it makes sense that it might be difficult to adjust to civilian life after such negative experiences.</a:t>
            </a:r>
          </a:p>
        </p:txBody>
      </p:sp>
      <p:sp>
        <p:nvSpPr>
          <p:cNvPr id="4" name="Slide Number Placeholder 3"/>
          <p:cNvSpPr>
            <a:spLocks noGrp="1"/>
          </p:cNvSpPr>
          <p:nvPr>
            <p:ph type="sldNum" sz="quarter" idx="10"/>
          </p:nvPr>
        </p:nvSpPr>
        <p:spPr/>
        <p:txBody>
          <a:bodyPr/>
          <a:lstStyle/>
          <a:p>
            <a:fld id="{5EDF3AC1-9D4C-4102-9FFC-93A54FD0AAFF}" type="slidenum">
              <a:rPr lang="en-US" smtClean="0"/>
              <a:t>18</a:t>
            </a:fld>
            <a:endParaRPr lang="en-US"/>
          </a:p>
        </p:txBody>
      </p:sp>
    </p:spTree>
    <p:extLst>
      <p:ext uri="{BB962C8B-B14F-4D97-AF65-F5344CB8AC3E}">
        <p14:creationId xmlns:p14="http://schemas.microsoft.com/office/powerpoint/2010/main" val="1961995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But there are also a lot of positives to being in the military, and even those can cause adjustment difficulties. For example, the military often involves</a:t>
            </a:r>
            <a:r>
              <a:rPr lang="is-IS" baseline="0" dirty="0" smtClean="0"/>
              <a:t>…</a:t>
            </a:r>
          </a:p>
          <a:p>
            <a:endParaRPr lang="is-IS" baseline="0" dirty="0" smtClean="0"/>
          </a:p>
          <a:p>
            <a:r>
              <a:rPr lang="is-IS" baseline="0" dirty="0" smtClean="0"/>
              <a:t>However, while the military does a great job preparing servicemen and women to work, survive, and thrive in the military, there is little-to-no training on </a:t>
            </a:r>
            <a:r>
              <a:rPr lang="is-IS" i="1" baseline="0" dirty="0" smtClean="0"/>
              <a:t>leaving</a:t>
            </a:r>
            <a:r>
              <a:rPr lang="is-IS" i="0" baseline="0" dirty="0" smtClean="0"/>
              <a:t>. Veterans often find themselves</a:t>
            </a:r>
            <a:endParaRPr lang="en-US" dirty="0" smtClean="0"/>
          </a:p>
        </p:txBody>
      </p:sp>
      <p:sp>
        <p:nvSpPr>
          <p:cNvPr id="4" name="Slide Number Placeholder 3"/>
          <p:cNvSpPr>
            <a:spLocks noGrp="1"/>
          </p:cNvSpPr>
          <p:nvPr>
            <p:ph type="sldNum" sz="quarter" idx="10"/>
          </p:nvPr>
        </p:nvSpPr>
        <p:spPr/>
        <p:txBody>
          <a:bodyPr/>
          <a:lstStyle/>
          <a:p>
            <a:fld id="{5EDF3AC1-9D4C-4102-9FFC-93A54FD0AAFF}" type="slidenum">
              <a:rPr lang="en-US" smtClean="0"/>
              <a:t>19</a:t>
            </a:fld>
            <a:endParaRPr lang="en-US"/>
          </a:p>
        </p:txBody>
      </p:sp>
    </p:spTree>
    <p:extLst>
      <p:ext uri="{BB962C8B-B14F-4D97-AF65-F5344CB8AC3E}">
        <p14:creationId xmlns:p14="http://schemas.microsoft.com/office/powerpoint/2010/main" val="198578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we’ll touch on military culture, training, and experiences, and then discuss how those could impact </a:t>
            </a:r>
            <a:r>
              <a:rPr lang="en-US" i="1" baseline="0" dirty="0" smtClean="0"/>
              <a:t>any</a:t>
            </a:r>
            <a:r>
              <a:rPr lang="en-US" i="0" baseline="0" dirty="0" smtClean="0"/>
              <a:t> Veteran student, regardless of whether or not they have a resulting mental health diagnosis.</a:t>
            </a:r>
          </a:p>
          <a:p>
            <a:endParaRPr lang="en-US" i="0" baseline="0" dirty="0" smtClean="0"/>
          </a:p>
          <a:p>
            <a:r>
              <a:rPr lang="en-US" i="0" baseline="0" dirty="0" smtClean="0"/>
              <a:t>Then we’ll get into more specific mental health issues that can be caused by military experiences, focusing primarily on Posttraumatic Stress Disorder. So what PTSD </a:t>
            </a:r>
            <a:r>
              <a:rPr lang="en-US" i="1" baseline="0" dirty="0" smtClean="0"/>
              <a:t>is</a:t>
            </a:r>
            <a:r>
              <a:rPr lang="en-US" i="0" baseline="0" dirty="0" smtClean="0"/>
              <a:t>, and how it could impact students.</a:t>
            </a:r>
          </a:p>
          <a:p>
            <a:endParaRPr lang="en-US" i="0" baseline="0" dirty="0" smtClean="0"/>
          </a:p>
          <a:p>
            <a:r>
              <a:rPr lang="en-US" i="0" baseline="0" dirty="0" smtClean="0"/>
              <a:t>Finally, we’ll talk a bit about ways that educators and administrators, and even other students, can help and work </a:t>
            </a:r>
            <a:r>
              <a:rPr lang="en-US" i="1" baseline="0" dirty="0" smtClean="0"/>
              <a:t>with</a:t>
            </a:r>
            <a:r>
              <a:rPr lang="en-US" i="0" baseline="0" dirty="0" smtClean="0"/>
              <a:t> Veteran students. </a:t>
            </a:r>
          </a:p>
          <a:p>
            <a:endParaRPr lang="en-US" i="0" baseline="0" dirty="0" smtClean="0"/>
          </a:p>
          <a:p>
            <a:r>
              <a:rPr lang="en-US" i="0" baseline="0" dirty="0" smtClean="0"/>
              <a:t>So first, let’s start with Military Culture</a:t>
            </a:r>
            <a:endParaRPr lang="en-US" baseline="0" dirty="0" smtClean="0"/>
          </a:p>
        </p:txBody>
      </p:sp>
      <p:sp>
        <p:nvSpPr>
          <p:cNvPr id="4" name="Slide Number Placeholder 3"/>
          <p:cNvSpPr>
            <a:spLocks noGrp="1"/>
          </p:cNvSpPr>
          <p:nvPr>
            <p:ph type="sldNum" sz="quarter" idx="10"/>
          </p:nvPr>
        </p:nvSpPr>
        <p:spPr/>
        <p:txBody>
          <a:bodyPr/>
          <a:lstStyle/>
          <a:p>
            <a:fld id="{5EDF3AC1-9D4C-4102-9FFC-93A54FD0AAFF}" type="slidenum">
              <a:rPr lang="en-US" smtClean="0"/>
              <a:t>2</a:t>
            </a:fld>
            <a:endParaRPr lang="en-US"/>
          </a:p>
        </p:txBody>
      </p:sp>
    </p:spTree>
    <p:extLst>
      <p:ext uri="{BB962C8B-B14F-4D97-AF65-F5344CB8AC3E}">
        <p14:creationId xmlns:p14="http://schemas.microsoft.com/office/powerpoint/2010/main" val="965418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Therefore, as a result of leaving</a:t>
            </a:r>
            <a:r>
              <a:rPr lang="en-US" baseline="0" dirty="0" smtClean="0"/>
              <a:t> a positive environment, veterans may experience</a:t>
            </a:r>
            <a:r>
              <a:rPr lang="is-IS" baseline="0" dirty="0" smtClean="0"/>
              <a:t>…</a:t>
            </a:r>
          </a:p>
          <a:p>
            <a:endParaRPr lang="is-I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All branches of the military do a wonderful job preparing their service men and women to survive and thrive in the military setting. But Veterans receive little-to-no training on getting </a:t>
            </a:r>
            <a:r>
              <a:rPr lang="en-US" sz="1200" i="1" baseline="0" dirty="0" smtClean="0"/>
              <a:t>out</a:t>
            </a:r>
            <a:r>
              <a:rPr lang="en-US" sz="1200" i="0" baseline="0" dirty="0" smtClean="0"/>
              <a:t>, leaving some things about life after the  military hard to accept and deal with.</a:t>
            </a:r>
            <a:endParaRPr lang="is-IS" baseline="0" dirty="0" smtClean="0"/>
          </a:p>
          <a:p>
            <a:endParaRPr lang="is-IS" baseline="0" dirty="0" smtClean="0"/>
          </a:p>
          <a:p>
            <a:r>
              <a:rPr lang="is-IS" baseline="0" dirty="0" smtClean="0"/>
              <a:t>So as I mentioned, the issues I‘ve been talking about could happen to any military service member...men and women, deployed or not, combat-experience or not. But, the issues that Veterans experience as a result of their military service sometimes </a:t>
            </a:r>
            <a:r>
              <a:rPr lang="en-US" dirty="0" smtClean="0"/>
              <a:t>extends beyond these issues, and may contribute to formal mental health diagnoses.</a:t>
            </a:r>
          </a:p>
          <a:p>
            <a:endParaRPr lang="en-US" dirty="0"/>
          </a:p>
        </p:txBody>
      </p:sp>
      <p:sp>
        <p:nvSpPr>
          <p:cNvPr id="4" name="Slide Number Placeholder 3"/>
          <p:cNvSpPr>
            <a:spLocks noGrp="1"/>
          </p:cNvSpPr>
          <p:nvPr>
            <p:ph type="sldNum" sz="quarter" idx="10"/>
          </p:nvPr>
        </p:nvSpPr>
        <p:spPr/>
        <p:txBody>
          <a:bodyPr/>
          <a:lstStyle/>
          <a:p>
            <a:fld id="{5EDF3AC1-9D4C-4102-9FFC-93A54FD0AAFF}" type="slidenum">
              <a:rPr lang="en-US" smtClean="0"/>
              <a:t>20</a:t>
            </a:fld>
            <a:endParaRPr lang="en-US"/>
          </a:p>
        </p:txBody>
      </p:sp>
    </p:spTree>
    <p:extLst>
      <p:ext uri="{BB962C8B-B14F-4D97-AF65-F5344CB8AC3E}">
        <p14:creationId xmlns:p14="http://schemas.microsoft.com/office/powerpoint/2010/main" val="1985784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example, around 5-13% of Veterans have been given a formal diagnosis of a depressive disorder, like Major Depression or Persistent Depression. </a:t>
            </a:r>
          </a:p>
          <a:p>
            <a:r>
              <a:rPr lang="en-US" baseline="0" dirty="0" smtClean="0"/>
              <a:t>(continue listing)</a:t>
            </a:r>
          </a:p>
          <a:p>
            <a:r>
              <a:rPr lang="en-US" baseline="0" dirty="0" smtClean="0"/>
              <a:t>And finally, Posttraumatic Stress Disorder, or PTSD, which people often associate with the military. 5-25% of Veterans have a PTSD diagnosis. It is important to note that this means at least 75% of Veterans DO NOT have PTSD. Having the adjustment difficulties we have already discussed is not an indication of PTSD. </a:t>
            </a:r>
          </a:p>
          <a:p>
            <a:endParaRPr lang="en-US" baseline="0" dirty="0" smtClean="0"/>
          </a:p>
          <a:p>
            <a:r>
              <a:rPr lang="en-US" baseline="0" dirty="0" smtClean="0"/>
              <a:t>But still, PTSD is more prevalent in Veterans than in the general civilian population, where it has prevalence rates of about 8%. In fact, the VA is often considered a frontrunner in PTSD research and treatment as a result.</a:t>
            </a:r>
          </a:p>
          <a:p>
            <a:endParaRPr lang="en-US" baseline="0" dirty="0" smtClean="0"/>
          </a:p>
          <a:p>
            <a:r>
              <a:rPr lang="en-US" baseline="0" dirty="0" smtClean="0"/>
              <a:t>Because some of the disorders mentioned on this list are a little more common/understood/”accessible” to non-military members (like depression or anxiety), we are going to focus the remainder of our talk on PTSD specifically. Additionally, all of the disorders here are related to, and often comorbid with, PTSD. So while all of the disorders on here are worth discussing, and we could probably discuss them each at great length, we will keep it to PTSD for now, especially because it is so often a misunderstood disorder.</a:t>
            </a:r>
          </a:p>
        </p:txBody>
      </p:sp>
      <p:sp>
        <p:nvSpPr>
          <p:cNvPr id="4" name="Slide Number Placeholder 3"/>
          <p:cNvSpPr>
            <a:spLocks noGrp="1"/>
          </p:cNvSpPr>
          <p:nvPr>
            <p:ph type="sldNum" sz="quarter" idx="10"/>
          </p:nvPr>
        </p:nvSpPr>
        <p:spPr/>
        <p:txBody>
          <a:bodyPr/>
          <a:lstStyle/>
          <a:p>
            <a:fld id="{5EDF3AC1-9D4C-4102-9FFC-93A54FD0AAFF}" type="slidenum">
              <a:rPr lang="en-US" smtClean="0"/>
              <a:t>21</a:t>
            </a:fld>
            <a:endParaRPr lang="en-US"/>
          </a:p>
        </p:txBody>
      </p:sp>
    </p:spTree>
    <p:extLst>
      <p:ext uri="{BB962C8B-B14F-4D97-AF65-F5344CB8AC3E}">
        <p14:creationId xmlns:p14="http://schemas.microsoft.com/office/powerpoint/2010/main" val="1985784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“what IS </a:t>
            </a:r>
            <a:r>
              <a:rPr lang="en-US" dirty="0" err="1" smtClean="0"/>
              <a:t>ptsd</a:t>
            </a:r>
            <a:r>
              <a:rPr lang="en-US" dirty="0" smtClean="0"/>
              <a:t>?” My</a:t>
            </a:r>
            <a:r>
              <a:rPr lang="en-US" baseline="0" dirty="0" smtClean="0"/>
              <a:t> associate will describe it in more detail momentarily. But first, I want to touch on what PTSD is more conceptually. </a:t>
            </a:r>
          </a:p>
          <a:p>
            <a:endParaRPr lang="en-US" baseline="0" dirty="0" smtClean="0"/>
          </a:p>
          <a:p>
            <a:r>
              <a:rPr lang="en-US" baseline="0" dirty="0" smtClean="0"/>
              <a:t>So first, lets start with 2 basic facts about emotions:</a:t>
            </a:r>
          </a:p>
          <a:p>
            <a:endParaRPr lang="en-US" baseline="0" dirty="0" smtClean="0"/>
          </a:p>
          <a:p>
            <a:r>
              <a:rPr lang="en-US" baseline="0" dirty="0" smtClean="0"/>
              <a:t>…This can happen for a number of reasons, and there are multiple theories, all of which have merit simultaneously, about how/why the recovery process gets “stuck”. </a:t>
            </a:r>
          </a:p>
          <a:p>
            <a:pPr marL="228600" indent="-228600">
              <a:buAutoNum type="arabicParenBoth"/>
            </a:pPr>
            <a:r>
              <a:rPr lang="en-US" baseline="0" dirty="0" smtClean="0"/>
              <a:t>We know that in order for emotions to “naturally” decrease/recover, we have to actually let ourselves experience them. Research has shown fairly conclusively that avoiding emotions prevents them from being properly “processed” so that they can decrease</a:t>
            </a:r>
          </a:p>
          <a:p>
            <a:pPr marL="228600" indent="-228600">
              <a:buAutoNum type="arabicParenBoth"/>
            </a:pPr>
            <a:endParaRPr lang="en-US" baseline="0" dirty="0" smtClean="0"/>
          </a:p>
          <a:p>
            <a:pPr marL="228600" indent="-228600">
              <a:buAutoNum type="arabicParenBoth"/>
            </a:pPr>
            <a:r>
              <a:rPr lang="en-US" baseline="0" dirty="0" smtClean="0"/>
              <a:t>We can also think of PTSD as “continued survival mode”. Broadly speaking, PTSD is what we might call it when the instincts, thoughts, and emotional and physical experiences that someone automatically goes through during a distressing situation DON’T STOP. People will automatically associate things like loud noises with the “fight-or-flight” response, and continue living as if all loud noises, even fireworks, mean danger. For a variety of reasons, people with PTSD may not have experiences to “unlearn” that association.</a:t>
            </a:r>
          </a:p>
          <a:p>
            <a:pPr marL="228600" indent="-228600">
              <a:buAutoNum type="arabicParenBoth"/>
            </a:pPr>
            <a:endParaRPr lang="en-US" baseline="0" dirty="0" smtClean="0"/>
          </a:p>
          <a:p>
            <a:pPr marL="228600" indent="-228600">
              <a:buAutoNum type="arabicParenBoth"/>
            </a:pPr>
            <a:r>
              <a:rPr lang="en-US" baseline="0" dirty="0" smtClean="0"/>
              <a:t>Finally, we can think of PTSD as what might occur when what we </a:t>
            </a:r>
            <a:r>
              <a:rPr lang="en-US" i="1" baseline="0" dirty="0" smtClean="0"/>
              <a:t>think</a:t>
            </a:r>
            <a:r>
              <a:rPr lang="en-US" i="0" baseline="0" dirty="0" smtClean="0"/>
              <a:t> should happen does not match what actually happens. We know that people feel uncomfortable when reality doesn’t match expectations, and people will make mental leaps to make sense of things. Many distressing experiences involve things that “don’t make sense” (e.g., an innocent child getting shot or abused), and trying to find a way to make sense of it might lead to the continuance of PTSD symptoms and prevent that natural emotional recovery process. </a:t>
            </a:r>
          </a:p>
          <a:p>
            <a:pPr marL="228600" indent="-228600">
              <a:buAutoNum type="arabicParenBoth"/>
            </a:pPr>
            <a:endParaRPr lang="en-US" i="0" baseline="0" dirty="0" smtClean="0"/>
          </a:p>
          <a:p>
            <a:pPr marL="228600" indent="-228600">
              <a:buAutoNum type="arabicParenBoth"/>
            </a:pPr>
            <a:endParaRPr lang="en-US" i="0" baseline="0" dirty="0" smtClean="0"/>
          </a:p>
          <a:p>
            <a:pPr marL="0" indent="0">
              <a:buNone/>
            </a:pPr>
            <a:r>
              <a:rPr lang="en-US" i="0" baseline="0" dirty="0" smtClean="0"/>
              <a:t>So that’s all conceptually</a:t>
            </a:r>
            <a:r>
              <a:rPr lang="is-IS" i="0" baseline="0" dirty="0" smtClean="0"/>
              <a:t>…but what about more specifically? How do we diagnose PTSD?</a:t>
            </a:r>
            <a:endParaRPr lang="en-US" i="0" baseline="0" dirty="0" smtClean="0"/>
          </a:p>
        </p:txBody>
      </p:sp>
      <p:sp>
        <p:nvSpPr>
          <p:cNvPr id="4" name="Slide Number Placeholder 3"/>
          <p:cNvSpPr>
            <a:spLocks noGrp="1"/>
          </p:cNvSpPr>
          <p:nvPr>
            <p:ph type="sldNum" sz="quarter" idx="10"/>
          </p:nvPr>
        </p:nvSpPr>
        <p:spPr/>
        <p:txBody>
          <a:bodyPr/>
          <a:lstStyle/>
          <a:p>
            <a:fld id="{5EDF3AC1-9D4C-4102-9FFC-93A54FD0AAFF}" type="slidenum">
              <a:rPr lang="en-US" smtClean="0"/>
              <a:t>22</a:t>
            </a:fld>
            <a:endParaRPr lang="en-US"/>
          </a:p>
        </p:txBody>
      </p:sp>
    </p:spTree>
    <p:extLst>
      <p:ext uri="{BB962C8B-B14F-4D97-AF65-F5344CB8AC3E}">
        <p14:creationId xmlns:p14="http://schemas.microsoft.com/office/powerpoint/2010/main" val="1985784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DSM-5</a:t>
            </a:r>
            <a:endParaRPr lang="en-US" dirty="0"/>
          </a:p>
        </p:txBody>
      </p:sp>
      <p:sp>
        <p:nvSpPr>
          <p:cNvPr id="4" name="Slide Number Placeholder 3"/>
          <p:cNvSpPr>
            <a:spLocks noGrp="1"/>
          </p:cNvSpPr>
          <p:nvPr>
            <p:ph type="sldNum" sz="quarter" idx="10"/>
          </p:nvPr>
        </p:nvSpPr>
        <p:spPr/>
        <p:txBody>
          <a:bodyPr/>
          <a:lstStyle/>
          <a:p>
            <a:fld id="{5EDF3AC1-9D4C-4102-9FFC-93A54FD0AAFF}" type="slidenum">
              <a:rPr lang="en-US" smtClean="0"/>
              <a:t>23</a:t>
            </a:fld>
            <a:endParaRPr lang="en-US"/>
          </a:p>
        </p:txBody>
      </p:sp>
    </p:spTree>
    <p:extLst>
      <p:ext uri="{BB962C8B-B14F-4D97-AF65-F5344CB8AC3E}">
        <p14:creationId xmlns:p14="http://schemas.microsoft.com/office/powerpoint/2010/main" val="1985784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the DSM-5, these are the types of events that can qualify as traumatic.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order to get a PTSD diagnosis, an individual must, in some way, experience one of these</a:t>
            </a:r>
            <a:r>
              <a:rPr lang="en-US" sz="1200" kern="1200" baseline="0" dirty="0" smtClean="0">
                <a:solidFill>
                  <a:schemeClr val="tx1"/>
                </a:solidFill>
                <a:effectLst/>
                <a:latin typeface="+mn-lt"/>
                <a:ea typeface="+mn-ea"/>
                <a:cs typeface="+mn-cs"/>
              </a:rPr>
              <a:t> types of events. That is, they must in some way encounter serious actual or threatened death or injury. But then we have to ask “what does it mean to “experience” or “encounter” an event?”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DF3AC1-9D4C-4102-9FFC-93A54FD0AAFF}" type="slidenum">
              <a:rPr lang="en-US" smtClean="0"/>
              <a:t>24</a:t>
            </a:fld>
            <a:endParaRPr lang="en-US"/>
          </a:p>
        </p:txBody>
      </p:sp>
    </p:spTree>
    <p:extLst>
      <p:ext uri="{BB962C8B-B14F-4D97-AF65-F5344CB8AC3E}">
        <p14:creationId xmlns:p14="http://schemas.microsoft.com/office/powerpoint/2010/main" val="2996528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DSM identified four ways one might “experience” a traumatic event that could</a:t>
            </a:r>
            <a:r>
              <a:rPr lang="en-US" baseline="0" dirty="0" smtClean="0"/>
              <a:t> lead to PTSD</a:t>
            </a:r>
            <a:r>
              <a:rPr lang="is-IS" baseline="0" dirty="0" smtClean="0"/>
              <a:t>…</a:t>
            </a:r>
          </a:p>
          <a:p>
            <a:endParaRPr lang="is-I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Criterion A4 does not apply to exposure through electronic media, television, movies, or pictures, unless this exposure is work related.</a:t>
            </a:r>
            <a:endParaRPr lang="en-US" sz="1100" kern="1200" dirty="0" smtClean="0">
              <a:solidFill>
                <a:schemeClr val="tx1"/>
              </a:solidFill>
              <a:effectLst/>
              <a:latin typeface="+mn-lt"/>
              <a:ea typeface="+mn-ea"/>
              <a:cs typeface="+mn-cs"/>
            </a:endParaRPr>
          </a:p>
          <a:p>
            <a:endParaRPr lang="is-IS" baseline="0" dirty="0" smtClean="0"/>
          </a:p>
          <a:p>
            <a:r>
              <a:rPr lang="is-IS" baseline="0" dirty="0" smtClean="0"/>
              <a:t>Essentially, what this means is that you can be directly involved in it, see it happen, or learn about and be affected by it. </a:t>
            </a:r>
          </a:p>
          <a:p>
            <a:endParaRPr lang="en-US" dirty="0" smtClean="0"/>
          </a:p>
          <a:p>
            <a:r>
              <a:rPr lang="en-US" dirty="0" smtClean="0"/>
              <a:t>The question I typically ask to begin</a:t>
            </a:r>
            <a:r>
              <a:rPr lang="en-US" baseline="0" dirty="0" smtClean="0"/>
              <a:t> assessing whether someone has encountered one of these situations is:</a:t>
            </a:r>
            <a:endParaRPr lang="en-US" dirty="0" smtClean="0"/>
          </a:p>
          <a:p>
            <a:r>
              <a:rPr lang="en-US" dirty="0" smtClean="0"/>
              <a:t>“Have you every experienced, witnessed, or had to deal with an</a:t>
            </a:r>
            <a:r>
              <a:rPr lang="en-US" baseline="0" dirty="0" smtClean="0"/>
              <a:t> extremely traumatic event that involved actual or threatened death or serious injury to you or someone else?”</a:t>
            </a:r>
          </a:p>
          <a:p>
            <a:endParaRPr lang="en-US" baseline="0" dirty="0" smtClean="0"/>
          </a:p>
          <a:p>
            <a:r>
              <a:rPr lang="en-US" sz="1200" kern="1200" dirty="0" smtClean="0">
                <a:solidFill>
                  <a:schemeClr val="tx1"/>
                </a:solidFill>
                <a:effectLst/>
                <a:latin typeface="+mn-lt"/>
                <a:ea typeface="+mn-ea"/>
                <a:cs typeface="+mn-cs"/>
              </a:rPr>
              <a:t>The following criteria apply to adults, adolescents, and children older than 6 years.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just experiencing</a:t>
            </a:r>
            <a:r>
              <a:rPr lang="en-US" sz="1200" kern="1200" baseline="0" dirty="0" smtClean="0">
                <a:solidFill>
                  <a:schemeClr val="tx1"/>
                </a:solidFill>
                <a:effectLst/>
                <a:latin typeface="+mn-lt"/>
                <a:ea typeface="+mn-ea"/>
                <a:cs typeface="+mn-cs"/>
              </a:rPr>
              <a:t> a traumatic event doesn’t necessarily mean one will develop PTSD; you could go through it and be fine. So what are the symptoms/signs of PTSD?</a:t>
            </a:r>
            <a:endParaRPr lang="en-US" sz="1200" dirty="0" smtClean="0"/>
          </a:p>
        </p:txBody>
      </p:sp>
      <p:sp>
        <p:nvSpPr>
          <p:cNvPr id="4" name="Slide Number Placeholder 3"/>
          <p:cNvSpPr>
            <a:spLocks noGrp="1"/>
          </p:cNvSpPr>
          <p:nvPr>
            <p:ph type="sldNum" sz="quarter" idx="10"/>
          </p:nvPr>
        </p:nvSpPr>
        <p:spPr/>
        <p:txBody>
          <a:bodyPr/>
          <a:lstStyle/>
          <a:p>
            <a:fld id="{5EDF3AC1-9D4C-4102-9FFC-93A54FD0AAFF}" type="slidenum">
              <a:rPr lang="en-US" smtClean="0"/>
              <a:t>25</a:t>
            </a:fld>
            <a:endParaRPr lang="en-US"/>
          </a:p>
        </p:txBody>
      </p:sp>
    </p:spTree>
    <p:extLst>
      <p:ext uri="{BB962C8B-B14F-4D97-AF65-F5344CB8AC3E}">
        <p14:creationId xmlns:p14="http://schemas.microsoft.com/office/powerpoint/2010/main" val="1925553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b="0" dirty="0" smtClean="0"/>
              <a:t>These are some</a:t>
            </a:r>
            <a:r>
              <a:rPr lang="en-US" b="0" baseline="0" dirty="0" smtClean="0"/>
              <a:t> of the common symptoms. </a:t>
            </a:r>
          </a:p>
          <a:p>
            <a:pPr>
              <a:buFont typeface="Wingdings" panose="05000000000000000000" pitchFamily="2" charset="2"/>
              <a:buNone/>
            </a:pPr>
            <a:endParaRPr lang="en-US" b="0" baseline="0" dirty="0" smtClean="0"/>
          </a:p>
          <a:p>
            <a:pPr>
              <a:buFont typeface="Wingdings" panose="05000000000000000000" pitchFamily="2" charset="2"/>
              <a:buNone/>
            </a:pPr>
            <a:r>
              <a:rPr lang="en-US" b="0" baseline="0" dirty="0" smtClean="0"/>
              <a:t>But actually the list goes on</a:t>
            </a:r>
            <a:r>
              <a:rPr lang="is-IS" b="0" baseline="0" dirty="0" smtClean="0"/>
              <a:t>…there are many symptoms/signs of PTSD. And it may not seem like it, but they can be pretty easily grouped into 4 categories...</a:t>
            </a:r>
            <a:endParaRPr lang="en-US" b="0" dirty="0" smtClean="0"/>
          </a:p>
        </p:txBody>
      </p:sp>
      <p:sp>
        <p:nvSpPr>
          <p:cNvPr id="4" name="Slide Number Placeholder 3"/>
          <p:cNvSpPr>
            <a:spLocks noGrp="1"/>
          </p:cNvSpPr>
          <p:nvPr>
            <p:ph type="sldNum" sz="quarter" idx="10"/>
          </p:nvPr>
        </p:nvSpPr>
        <p:spPr/>
        <p:txBody>
          <a:bodyPr/>
          <a:lstStyle/>
          <a:p>
            <a:fld id="{5EDF3AC1-9D4C-4102-9FFC-93A54FD0AAFF}" type="slidenum">
              <a:rPr lang="en-US" smtClean="0"/>
              <a:t>26</a:t>
            </a:fld>
            <a:endParaRPr lang="en-US"/>
          </a:p>
        </p:txBody>
      </p:sp>
    </p:spTree>
    <p:extLst>
      <p:ext uri="{BB962C8B-B14F-4D97-AF65-F5344CB8AC3E}">
        <p14:creationId xmlns:p14="http://schemas.microsoft.com/office/powerpoint/2010/main" val="3472825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DF3AC1-9D4C-4102-9FFC-93A54FD0AAFF}" type="slidenum">
              <a:rPr lang="en-US" smtClean="0"/>
              <a:t>27</a:t>
            </a:fld>
            <a:endParaRPr lang="en-US"/>
          </a:p>
        </p:txBody>
      </p:sp>
    </p:spTree>
    <p:extLst>
      <p:ext uri="{BB962C8B-B14F-4D97-AF65-F5344CB8AC3E}">
        <p14:creationId xmlns:p14="http://schemas.microsoft.com/office/powerpoint/2010/main" val="1606642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b="0" dirty="0" smtClean="0"/>
              <a:t>All of these</a:t>
            </a:r>
            <a:r>
              <a:rPr lang="en-US" b="0" baseline="0" dirty="0" smtClean="0"/>
              <a:t> symptoms have to do with the traumatic experience(s) continuing to “come back to you”. It’s not actually re-living the event, but it can feel like it to some people. The event can come back to you in a number of ways</a:t>
            </a:r>
            <a:r>
              <a:rPr lang="is-IS" b="0" baseline="0" dirty="0" smtClean="0"/>
              <a:t>…</a:t>
            </a:r>
            <a:endParaRPr lang="en-US" dirty="0"/>
          </a:p>
        </p:txBody>
      </p:sp>
      <p:sp>
        <p:nvSpPr>
          <p:cNvPr id="4" name="Slide Number Placeholder 3"/>
          <p:cNvSpPr>
            <a:spLocks noGrp="1"/>
          </p:cNvSpPr>
          <p:nvPr>
            <p:ph type="sldNum" sz="quarter" idx="10"/>
          </p:nvPr>
        </p:nvSpPr>
        <p:spPr/>
        <p:txBody>
          <a:bodyPr/>
          <a:lstStyle/>
          <a:p>
            <a:fld id="{5EDF3AC1-9D4C-4102-9FFC-93A54FD0AAFF}" type="slidenum">
              <a:rPr lang="en-US" smtClean="0"/>
              <a:t>28</a:t>
            </a:fld>
            <a:endParaRPr lang="en-US"/>
          </a:p>
        </p:txBody>
      </p:sp>
    </p:spTree>
    <p:extLst>
      <p:ext uri="{BB962C8B-B14F-4D97-AF65-F5344CB8AC3E}">
        <p14:creationId xmlns:p14="http://schemas.microsoft.com/office/powerpoint/2010/main" val="3708565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b="0" dirty="0" smtClean="0"/>
              <a:t>Next</a:t>
            </a:r>
            <a:r>
              <a:rPr lang="en-US" b="0" baseline="0" dirty="0" smtClean="0"/>
              <a:t> group/type of symptoms involves avoidance, and in a way this is the core aspect of PTSD. People with PTSD typically avoid what we call “internal reminders”, because they are distressing. And/or they avoid “external” reminders, because they bring up distressing “internal reminders”.</a:t>
            </a:r>
            <a:endParaRPr lang="en-US" b="0" dirty="0" smtClean="0"/>
          </a:p>
          <a:p>
            <a:endParaRPr lang="en-US" dirty="0"/>
          </a:p>
        </p:txBody>
      </p:sp>
      <p:sp>
        <p:nvSpPr>
          <p:cNvPr id="4" name="Slide Number Placeholder 3"/>
          <p:cNvSpPr>
            <a:spLocks noGrp="1"/>
          </p:cNvSpPr>
          <p:nvPr>
            <p:ph type="sldNum" sz="quarter" idx="10"/>
          </p:nvPr>
        </p:nvSpPr>
        <p:spPr/>
        <p:txBody>
          <a:bodyPr/>
          <a:lstStyle/>
          <a:p>
            <a:fld id="{5EDF3AC1-9D4C-4102-9FFC-93A54FD0AAFF}" type="slidenum">
              <a:rPr lang="en-US" smtClean="0"/>
              <a:t>29</a:t>
            </a:fld>
            <a:endParaRPr lang="en-US"/>
          </a:p>
        </p:txBody>
      </p:sp>
    </p:spTree>
    <p:extLst>
      <p:ext uri="{BB962C8B-B14F-4D97-AF65-F5344CB8AC3E}">
        <p14:creationId xmlns:p14="http://schemas.microsoft.com/office/powerpoint/2010/main" val="789010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Members of the military</a:t>
            </a:r>
            <a:r>
              <a:rPr lang="en-US" baseline="0" dirty="0" smtClean="0"/>
              <a:t> are trained to plan for everything, try to control everything they can, focus on the mission at hand, compartmentalize what isn’t necessary or detracts from mission accomplishment, and to numb their emotions so they don’t get in the way.</a:t>
            </a:r>
          </a:p>
          <a:p>
            <a:endParaRPr lang="en-US" baseline="0" dirty="0" smtClean="0"/>
          </a:p>
          <a:p>
            <a:r>
              <a:rPr lang="en-US" baseline="0" dirty="0" smtClean="0"/>
              <a:t>These attitudes are ingrained in service men and women because it helps them survive the unique experiences they will face, both physically and emotionally. These values are specifically designed to help make service members effective in combat and deployed situations, but all service members are trained to value these attitudes regardless. </a:t>
            </a:r>
          </a:p>
          <a:p>
            <a:endParaRPr lang="en-US" baseline="0" dirty="0" smtClean="0"/>
          </a:p>
          <a:p>
            <a:r>
              <a:rPr lang="en-US" baseline="0" dirty="0" smtClean="0"/>
              <a:t>And there are a number of unique situations that these attitudes can be </a:t>
            </a:r>
            <a:r>
              <a:rPr lang="en-US" i="1" baseline="0" dirty="0" smtClean="0"/>
              <a:t>really</a:t>
            </a:r>
            <a:r>
              <a:rPr lang="en-US" i="0" baseline="0" dirty="0" smtClean="0"/>
              <a:t> adaptive for…</a:t>
            </a:r>
            <a:endParaRPr lang="en-US" baseline="0" dirty="0" smtClean="0"/>
          </a:p>
        </p:txBody>
      </p:sp>
      <p:sp>
        <p:nvSpPr>
          <p:cNvPr id="4" name="Slide Number Placeholder 3"/>
          <p:cNvSpPr>
            <a:spLocks noGrp="1"/>
          </p:cNvSpPr>
          <p:nvPr>
            <p:ph type="sldNum" sz="quarter" idx="10"/>
          </p:nvPr>
        </p:nvSpPr>
        <p:spPr/>
        <p:txBody>
          <a:bodyPr/>
          <a:lstStyle/>
          <a:p>
            <a:fld id="{5EDF3AC1-9D4C-4102-9FFC-93A54FD0AAFF}" type="slidenum">
              <a:rPr lang="en-US" smtClean="0"/>
              <a:t>3</a:t>
            </a:fld>
            <a:endParaRPr lang="en-US"/>
          </a:p>
        </p:txBody>
      </p:sp>
    </p:spTree>
    <p:extLst>
      <p:ext uri="{BB962C8B-B14F-4D97-AF65-F5344CB8AC3E}">
        <p14:creationId xmlns:p14="http://schemas.microsoft.com/office/powerpoint/2010/main" val="1985784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b="0" dirty="0" smtClean="0"/>
              <a:t>I</a:t>
            </a:r>
            <a:r>
              <a:rPr lang="en-US" b="0" baseline="0" dirty="0" smtClean="0"/>
              <a:t> mentioned that going through traumatic experiences changes how we think and feel. With PTSD, those changes are, perhaps obviously, “negative”. I use quotes because I try not to label/judge emotions and thoughts as “bad” or “good”. So “negative” and “positive” here are referring to the “valence” of the emotions/beliefs.</a:t>
            </a:r>
            <a:endParaRPr lang="en-US" b="0" dirty="0" smtClean="0"/>
          </a:p>
        </p:txBody>
      </p:sp>
      <p:sp>
        <p:nvSpPr>
          <p:cNvPr id="4" name="Slide Number Placeholder 3"/>
          <p:cNvSpPr>
            <a:spLocks noGrp="1"/>
          </p:cNvSpPr>
          <p:nvPr>
            <p:ph type="sldNum" sz="quarter" idx="10"/>
          </p:nvPr>
        </p:nvSpPr>
        <p:spPr/>
        <p:txBody>
          <a:bodyPr/>
          <a:lstStyle/>
          <a:p>
            <a:fld id="{5EDF3AC1-9D4C-4102-9FFC-93A54FD0AAFF}" type="slidenum">
              <a:rPr lang="en-US" smtClean="0"/>
              <a:t>30</a:t>
            </a:fld>
            <a:endParaRPr lang="en-US"/>
          </a:p>
        </p:txBody>
      </p:sp>
    </p:spTree>
    <p:extLst>
      <p:ext uri="{BB962C8B-B14F-4D97-AF65-F5344CB8AC3E}">
        <p14:creationId xmlns:p14="http://schemas.microsoft.com/office/powerpoint/2010/main" val="2685925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b="0" dirty="0" smtClean="0"/>
              <a:t>Finally,</a:t>
            </a:r>
            <a:r>
              <a:rPr lang="en-US" b="0" baseline="0" dirty="0" smtClean="0"/>
              <a:t> the last group of symptoms has to do with arousal, by which I mean physiological arousal, like feeling “up” or “on”. That can come out in a number of different ways</a:t>
            </a:r>
            <a:r>
              <a:rPr lang="is-IS" b="0" baseline="0" dirty="0" smtClean="0"/>
              <a:t>…</a:t>
            </a:r>
          </a:p>
          <a:p>
            <a:pPr>
              <a:buFont typeface="Wingdings" panose="05000000000000000000" pitchFamily="2" charset="2"/>
              <a:buNone/>
            </a:pPr>
            <a:endParaRPr lang="is-IS" b="0" baseline="0" dirty="0" smtClean="0"/>
          </a:p>
          <a:p>
            <a:pPr>
              <a:buFont typeface="Wingdings" panose="05000000000000000000" pitchFamily="2" charset="2"/>
              <a:buNone/>
            </a:pPr>
            <a:r>
              <a:rPr lang="is-IS" b="0" baseline="0" dirty="0" smtClean="0"/>
              <a:t>And finally, it’s normal experience a great deal of the various symptoms I’ve jsut described immediatly following a traumatic event. But to receive a PTSD diagnosis, all four types of symptoms I just described must stick around more for than 1 month. Additionally, the symptoms must be really distressing to the individual, and/or must get in the way of her/his life.</a:t>
            </a:r>
            <a:endParaRPr lang="en-US" b="0" dirty="0" smtClean="0"/>
          </a:p>
        </p:txBody>
      </p:sp>
      <p:sp>
        <p:nvSpPr>
          <p:cNvPr id="4" name="Slide Number Placeholder 3"/>
          <p:cNvSpPr>
            <a:spLocks noGrp="1"/>
          </p:cNvSpPr>
          <p:nvPr>
            <p:ph type="sldNum" sz="quarter" idx="10"/>
          </p:nvPr>
        </p:nvSpPr>
        <p:spPr/>
        <p:txBody>
          <a:bodyPr/>
          <a:lstStyle/>
          <a:p>
            <a:fld id="{5EDF3AC1-9D4C-4102-9FFC-93A54FD0AAFF}" type="slidenum">
              <a:rPr lang="en-US" smtClean="0"/>
              <a:t>31</a:t>
            </a:fld>
            <a:endParaRPr lang="en-US"/>
          </a:p>
        </p:txBody>
      </p:sp>
    </p:spTree>
    <p:extLst>
      <p:ext uri="{BB962C8B-B14F-4D97-AF65-F5344CB8AC3E}">
        <p14:creationId xmlns:p14="http://schemas.microsoft.com/office/powerpoint/2010/main" val="240531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based on the typical symptoms that Veterans with PTSD might experience,</a:t>
            </a:r>
            <a:r>
              <a:rPr lang="en-US" baseline="0" dirty="0" smtClean="0"/>
              <a:t> it’s not difficult to anticipate some of the more common adjustment issues</a:t>
            </a:r>
            <a:r>
              <a:rPr lang="is-IS" baseline="0" dirty="0" smtClean="0"/>
              <a:t>…</a:t>
            </a:r>
            <a:endParaRPr lang="en-US" dirty="0" smtClean="0"/>
          </a:p>
          <a:p>
            <a:endParaRPr lang="en-US" baseline="0" dirty="0" smtClean="0"/>
          </a:p>
          <a:p>
            <a:r>
              <a:rPr lang="en-US" baseline="0" dirty="0" smtClean="0"/>
              <a:t>With regard to alcohol and substance abuse, important to keep in mind that people may not just be using for the “high”, but rather just to feel “normal” and to manage symptoms like severe anxiety, anger, or </a:t>
            </a:r>
            <a:r>
              <a:rPr lang="en-US" baseline="0" dirty="0" err="1" smtClean="0"/>
              <a:t>hypervigilance</a:t>
            </a:r>
            <a:r>
              <a:rPr lang="en-US" baseline="0" dirty="0" smtClean="0"/>
              <a:t> (e.g., marijuana is commonly used by people with PTSD because it reduces vigilance).</a:t>
            </a:r>
          </a:p>
        </p:txBody>
      </p:sp>
      <p:sp>
        <p:nvSpPr>
          <p:cNvPr id="4" name="Slide Number Placeholder 3"/>
          <p:cNvSpPr>
            <a:spLocks noGrp="1"/>
          </p:cNvSpPr>
          <p:nvPr>
            <p:ph type="sldNum" sz="quarter" idx="10"/>
          </p:nvPr>
        </p:nvSpPr>
        <p:spPr/>
        <p:txBody>
          <a:bodyPr/>
          <a:lstStyle/>
          <a:p>
            <a:fld id="{5EDF3AC1-9D4C-4102-9FFC-93A54FD0AAFF}" type="slidenum">
              <a:rPr lang="en-US" smtClean="0"/>
              <a:t>32</a:t>
            </a:fld>
            <a:endParaRPr lang="en-US"/>
          </a:p>
        </p:txBody>
      </p:sp>
    </p:spTree>
    <p:extLst>
      <p:ext uri="{BB962C8B-B14F-4D97-AF65-F5344CB8AC3E}">
        <p14:creationId xmlns:p14="http://schemas.microsoft.com/office/powerpoint/2010/main" val="1842324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800000"/>
                </a:solidFill>
              </a:rPr>
              <a:t>Veterans may have academic difficulties, cognitive difficulties or psychological difficulties unrelated (or partially related) to their service.  </a:t>
            </a:r>
            <a:endParaRPr lang="en-US" baseline="0" dirty="0" smtClean="0"/>
          </a:p>
          <a:p>
            <a:endParaRPr lang="en-US" baseline="0" dirty="0" smtClean="0"/>
          </a:p>
          <a:p>
            <a:r>
              <a:rPr lang="en-US" baseline="0" dirty="0" smtClean="0"/>
              <a:t>“What will my family say?” / “What would my boss do if he knew?”</a:t>
            </a:r>
            <a:r>
              <a:rPr lang="is-IS" baseline="0" dirty="0" smtClean="0"/>
              <a:t>…</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PTSD </a:t>
            </a:r>
            <a:r>
              <a:rPr lang="en-US" baseline="0" dirty="0" err="1" smtClean="0"/>
              <a:t>sxs</a:t>
            </a:r>
            <a:r>
              <a:rPr lang="en-US" baseline="0" dirty="0" smtClean="0"/>
              <a:t> themselves are barrier, military culture</a:t>
            </a:r>
          </a:p>
          <a:p>
            <a:endParaRPr lang="en-US" baseline="0" dirty="0" smtClean="0"/>
          </a:p>
        </p:txBody>
      </p:sp>
      <p:sp>
        <p:nvSpPr>
          <p:cNvPr id="4" name="Slide Number Placeholder 3"/>
          <p:cNvSpPr>
            <a:spLocks noGrp="1"/>
          </p:cNvSpPr>
          <p:nvPr>
            <p:ph type="sldNum" sz="quarter" idx="10"/>
          </p:nvPr>
        </p:nvSpPr>
        <p:spPr/>
        <p:txBody>
          <a:bodyPr/>
          <a:lstStyle/>
          <a:p>
            <a:fld id="{5EDF3AC1-9D4C-4102-9FFC-93A54FD0AAFF}" type="slidenum">
              <a:rPr lang="en-US" smtClean="0"/>
              <a:t>33</a:t>
            </a:fld>
            <a:endParaRPr lang="en-US"/>
          </a:p>
        </p:txBody>
      </p:sp>
    </p:spTree>
    <p:extLst>
      <p:ext uri="{BB962C8B-B14F-4D97-AF65-F5344CB8AC3E}">
        <p14:creationId xmlns:p14="http://schemas.microsoft.com/office/powerpoint/2010/main" val="3366496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how might PTSD affect student Veterans, specifically? How might PTSD, or even common adjustment issues in general, manifest in the classroom or academic setting?</a:t>
            </a:r>
          </a:p>
        </p:txBody>
      </p:sp>
      <p:sp>
        <p:nvSpPr>
          <p:cNvPr id="4" name="Slide Number Placeholder 3"/>
          <p:cNvSpPr>
            <a:spLocks noGrp="1"/>
          </p:cNvSpPr>
          <p:nvPr>
            <p:ph type="sldNum" sz="quarter" idx="10"/>
          </p:nvPr>
        </p:nvSpPr>
        <p:spPr/>
        <p:txBody>
          <a:bodyPr/>
          <a:lstStyle/>
          <a:p>
            <a:fld id="{5EDF3AC1-9D4C-4102-9FFC-93A54FD0AAFF}" type="slidenum">
              <a:rPr lang="en-US" smtClean="0"/>
              <a:t>34</a:t>
            </a:fld>
            <a:endParaRPr lang="en-US"/>
          </a:p>
        </p:txBody>
      </p:sp>
    </p:spTree>
    <p:extLst>
      <p:ext uri="{BB962C8B-B14F-4D97-AF65-F5344CB8AC3E}">
        <p14:creationId xmlns:p14="http://schemas.microsoft.com/office/powerpoint/2010/main" val="2057681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a:t>
            </a:r>
            <a:r>
              <a:rPr lang="en-US" baseline="0" dirty="0" smtClean="0"/>
              <a:t> experiences trauma differently! PTSD can look diff in diff people (e.g., not everyone has the same exact </a:t>
            </a:r>
            <a:r>
              <a:rPr lang="en-US" baseline="0" dirty="0" err="1" smtClean="0"/>
              <a:t>sxs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5EDF3AC1-9D4C-4102-9FFC-93A54FD0AAFF}" type="slidenum">
              <a:rPr lang="en-US" smtClean="0"/>
              <a:t>35</a:t>
            </a:fld>
            <a:endParaRPr lang="en-US"/>
          </a:p>
        </p:txBody>
      </p:sp>
    </p:spTree>
    <p:extLst>
      <p:ext uri="{BB962C8B-B14F-4D97-AF65-F5344CB8AC3E}">
        <p14:creationId xmlns:p14="http://schemas.microsoft.com/office/powerpoint/2010/main" val="19857841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Don’t assume all Vets have PTSD. Trauma is much more common than PTSD and not all signs of PTSD mean “PTSD”. Lots of things can look like it (e.g. depression, general adjustment, PTSS). </a:t>
            </a:r>
          </a:p>
          <a:p>
            <a:r>
              <a:rPr lang="en-US" baseline="0" dirty="0" smtClean="0"/>
              <a:t>But don’t sweat it. Distinguishing the nuances between diagnoses is up to trained clinicians. So if you are unsure, don’t make assumption. </a:t>
            </a:r>
          </a:p>
          <a:p>
            <a:endParaRPr lang="en-US" baseline="0" dirty="0" smtClean="0"/>
          </a:p>
          <a:p>
            <a:r>
              <a:rPr lang="en-US" baseline="0" dirty="0" smtClean="0"/>
              <a:t>Instead, get their “back”. Credit to a graduate student who presented this with me previously for coming up with that.</a:t>
            </a:r>
          </a:p>
          <a:p>
            <a:endParaRPr lang="en-US" baseline="0" dirty="0" smtClean="0"/>
          </a:p>
          <a:p>
            <a:r>
              <a:rPr lang="en-US" baseline="0" dirty="0" smtClean="0"/>
              <a:t>BE MINDFUL</a:t>
            </a:r>
          </a:p>
          <a:p>
            <a:r>
              <a:rPr lang="en-US" baseline="0" dirty="0" smtClean="0"/>
              <a:t>- Now that you know all this info on PTSD, watch for signs of posttraumatic distress, any mental health-related distress, or even just general signs of difficulty adjusting to student life</a:t>
            </a:r>
          </a:p>
          <a:p>
            <a:r>
              <a:rPr lang="en-US" baseline="0" dirty="0" smtClean="0"/>
              <a:t>- Keep an ear out for students complaining about their sleep, talking about being overwhelmed, not being able to concentrate, having relationship/roommate/professor problems; those are typical chief complaints/presenting problems, not “oh my trauma has really been bothering me lately”</a:t>
            </a:r>
          </a:p>
          <a:p>
            <a:endParaRPr lang="en-US" baseline="0" dirty="0" smtClean="0"/>
          </a:p>
          <a:p>
            <a:r>
              <a:rPr lang="en-US" baseline="0" dirty="0" smtClean="0"/>
              <a:t>ASK QS</a:t>
            </a:r>
          </a:p>
          <a:p>
            <a:pPr marL="171450" indent="-171450">
              <a:buFontTx/>
              <a:buChar char="-"/>
            </a:pPr>
            <a:r>
              <a:rPr lang="en-US" baseline="0" dirty="0" smtClean="0"/>
              <a:t>Don’t be afraid to ask Qs! Beyond “how are you doing?” or “how is school?” …depending on what you’re observing and depending on your level of relationship with the student, “I’ve been noticing you seem a little tired lately. How has your sleep been?” / “I’ve been noticing that you seem a little down lately. How are you feeling?”</a:t>
            </a:r>
          </a:p>
          <a:p>
            <a:pPr marL="171450" indent="-171450">
              <a:buFontTx/>
              <a:buChar char="-"/>
            </a:pPr>
            <a:r>
              <a:rPr lang="en-US" baseline="0" dirty="0" smtClean="0"/>
              <a:t>If you aren’t sure what you are seeing/picking up on, ASK! Or, </a:t>
            </a:r>
            <a:r>
              <a:rPr lang="en-US" baseline="0" dirty="0" err="1" smtClean="0"/>
              <a:t>preemtively</a:t>
            </a:r>
            <a:r>
              <a:rPr lang="en-US" baseline="0" dirty="0" smtClean="0"/>
              <a:t>, when you find out a student is a Veteran, maybe pull her/him aside and ASK if there is anything you can do or if there is anything that would be useful for you to know as their teacher/administrator, etc. Everyone is different, and each individual will be the best source of EXACTLY WHAT it would mean to “have their back”.</a:t>
            </a:r>
          </a:p>
          <a:p>
            <a:pPr marL="171450" indent="-171450">
              <a:buFontTx/>
              <a:buChar char="-"/>
            </a:pPr>
            <a:r>
              <a:rPr lang="en-US" baseline="0" dirty="0" smtClean="0"/>
              <a:t>Additionally, do not be worried if you do not have military experience yourself. One of my favorite shows had this great lesson: sometimes the best thing to say is “I know I don’t know, but I’d like to try to understand.” Acknowledge their experience, and seek to connect.</a:t>
            </a:r>
          </a:p>
          <a:p>
            <a:endParaRPr lang="en-US" baseline="0" dirty="0" smtClean="0"/>
          </a:p>
          <a:p>
            <a:r>
              <a:rPr lang="en-US" baseline="0" dirty="0" smtClean="0"/>
              <a:t>CHECK IN </a:t>
            </a:r>
          </a:p>
          <a:p>
            <a:r>
              <a:rPr lang="en-US" baseline="0" dirty="0" smtClean="0"/>
              <a:t>KEEP asking questions/checking in with that student! Whether it’s an email, a phone call, or asking the next time you see them…</a:t>
            </a:r>
          </a:p>
          <a:p>
            <a:pPr marL="342900" indent="-342900" eaLnBrk="1" hangingPunct="1">
              <a:lnSpc>
                <a:spcPct val="90000"/>
              </a:lnSpc>
              <a:spcBef>
                <a:spcPts val="2400"/>
              </a:spcBef>
              <a:buSzPct val="90000"/>
              <a:buFont typeface="Arial" charset="0"/>
              <a:buChar char="•"/>
            </a:pPr>
            <a:r>
              <a:rPr lang="en-US" sz="2200" dirty="0" smtClean="0">
                <a:solidFill>
                  <a:srgbClr val="800000"/>
                </a:solidFill>
              </a:rPr>
              <a:t>Consider checking in with Veteran throughout course (perhaps via email). </a:t>
            </a:r>
          </a:p>
          <a:p>
            <a:pPr lvl="1" eaLnBrk="1" hangingPunct="1">
              <a:lnSpc>
                <a:spcPct val="90000"/>
              </a:lnSpc>
              <a:spcBef>
                <a:spcPts val="1200"/>
              </a:spcBef>
              <a:buSzPct val="90000"/>
              <a:buFont typeface="Arial" charset="0"/>
              <a:buChar char="•"/>
            </a:pPr>
            <a:r>
              <a:rPr lang="en-US" sz="2000" dirty="0" smtClean="0">
                <a:solidFill>
                  <a:srgbClr val="800000"/>
                </a:solidFill>
              </a:rPr>
              <a:t>Many will not ask for accommodations or speak up when they are having difficulties.  </a:t>
            </a:r>
          </a:p>
          <a:p>
            <a:pPr lvl="1" eaLnBrk="1" hangingPunct="1">
              <a:lnSpc>
                <a:spcPct val="90000"/>
              </a:lnSpc>
              <a:spcBef>
                <a:spcPts val="1200"/>
              </a:spcBef>
              <a:buSzPct val="90000"/>
              <a:buFont typeface="Arial" charset="0"/>
              <a:buChar char="•"/>
            </a:pPr>
            <a:r>
              <a:rPr lang="en-US" sz="2000" dirty="0" smtClean="0">
                <a:solidFill>
                  <a:srgbClr val="800000"/>
                </a:solidFill>
              </a:rPr>
              <a:t>Anticipate difficult/sensitive issues and check in how they would like these to be handled. </a:t>
            </a:r>
          </a:p>
          <a:p>
            <a:endParaRPr lang="en-US" baseline="0" dirty="0" smtClean="0"/>
          </a:p>
          <a:p>
            <a:r>
              <a:rPr lang="en-US" baseline="0" dirty="0" smtClean="0"/>
              <a:t>RESOURCES</a:t>
            </a:r>
          </a:p>
          <a:p>
            <a:r>
              <a:rPr lang="en-US" sz="1200" b="0" i="0" kern="1200" dirty="0" smtClean="0">
                <a:solidFill>
                  <a:schemeClr val="tx1"/>
                </a:solidFill>
                <a:effectLst/>
                <a:latin typeface="+mn-lt"/>
                <a:ea typeface="+mn-ea"/>
                <a:cs typeface="+mn-cs"/>
              </a:rPr>
              <a:t>Under ADA, PTSD diagnosis = qualified for disability services in a workplace or at school</a:t>
            </a:r>
          </a:p>
        </p:txBody>
      </p:sp>
      <p:sp>
        <p:nvSpPr>
          <p:cNvPr id="4" name="Slide Number Placeholder 3"/>
          <p:cNvSpPr>
            <a:spLocks noGrp="1"/>
          </p:cNvSpPr>
          <p:nvPr>
            <p:ph type="sldNum" sz="quarter" idx="10"/>
          </p:nvPr>
        </p:nvSpPr>
        <p:spPr/>
        <p:txBody>
          <a:bodyPr/>
          <a:lstStyle/>
          <a:p>
            <a:fld id="{5EDF3AC1-9D4C-4102-9FFC-93A54FD0AAFF}" type="slidenum">
              <a:rPr lang="en-US" smtClean="0"/>
              <a:t>36</a:t>
            </a:fld>
            <a:endParaRPr lang="en-US"/>
          </a:p>
        </p:txBody>
      </p:sp>
    </p:spTree>
    <p:extLst>
      <p:ext uri="{BB962C8B-B14F-4D97-AF65-F5344CB8AC3E}">
        <p14:creationId xmlns:p14="http://schemas.microsoft.com/office/powerpoint/2010/main" val="1114444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Afterdeployment.org – Can locate a provider, print off info</a:t>
            </a:r>
          </a:p>
          <a:p>
            <a:r>
              <a:rPr lang="en-US" baseline="0" dirty="0" smtClean="0"/>
              <a:t>Wellness resources for the military community</a:t>
            </a:r>
          </a:p>
          <a:p>
            <a:r>
              <a:rPr lang="en-US" dirty="0" smtClean="0"/>
              <a:t>https://afterdeployment.dcoe.mil/</a:t>
            </a:r>
            <a:endParaRPr lang="en-US" dirty="0"/>
          </a:p>
        </p:txBody>
      </p:sp>
      <p:sp>
        <p:nvSpPr>
          <p:cNvPr id="4" name="Slide Number Placeholder 3"/>
          <p:cNvSpPr>
            <a:spLocks noGrp="1"/>
          </p:cNvSpPr>
          <p:nvPr>
            <p:ph type="sldNum" sz="quarter" idx="10"/>
          </p:nvPr>
        </p:nvSpPr>
        <p:spPr/>
        <p:txBody>
          <a:bodyPr/>
          <a:lstStyle/>
          <a:p>
            <a:fld id="{5EDF3AC1-9D4C-4102-9FFC-93A54FD0AAFF}" type="slidenum">
              <a:rPr lang="en-US" smtClean="0"/>
              <a:t>37</a:t>
            </a:fld>
            <a:endParaRPr lang="en-US"/>
          </a:p>
        </p:txBody>
      </p:sp>
    </p:spTree>
    <p:extLst>
      <p:ext uri="{BB962C8B-B14F-4D97-AF65-F5344CB8AC3E}">
        <p14:creationId xmlns:p14="http://schemas.microsoft.com/office/powerpoint/2010/main" val="39898768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 far, the “how to help” section has been focused on the </a:t>
            </a:r>
            <a:r>
              <a:rPr lang="en-US" baseline="0" dirty="0" smtClean="0"/>
              <a:t>the difficulties/struggles that student Veterans might experience. But student Veterans bring so much more to the classroom than just potential traumas and adjustment issues</a:t>
            </a:r>
            <a:r>
              <a:rPr lang="is-IS" baseline="0" dirty="0" smtClean="0"/>
              <a:t>…because, as I discussed earlier, there is so much more to the military service than just the difficult parts. There are a lot of positives!</a:t>
            </a:r>
          </a:p>
        </p:txBody>
      </p:sp>
      <p:sp>
        <p:nvSpPr>
          <p:cNvPr id="4" name="Slide Number Placeholder 3"/>
          <p:cNvSpPr>
            <a:spLocks noGrp="1"/>
          </p:cNvSpPr>
          <p:nvPr>
            <p:ph type="sldNum" sz="quarter" idx="10"/>
          </p:nvPr>
        </p:nvSpPr>
        <p:spPr/>
        <p:txBody>
          <a:bodyPr/>
          <a:lstStyle/>
          <a:p>
            <a:fld id="{5EDF3AC1-9D4C-4102-9FFC-93A54FD0AAFF}" type="slidenum">
              <a:rPr lang="en-US" smtClean="0"/>
              <a:t>38</a:t>
            </a:fld>
            <a:endParaRPr lang="en-US"/>
          </a:p>
        </p:txBody>
      </p:sp>
    </p:spTree>
    <p:extLst>
      <p:ext uri="{BB962C8B-B14F-4D97-AF65-F5344CB8AC3E}">
        <p14:creationId xmlns:p14="http://schemas.microsoft.com/office/powerpoint/2010/main" val="3989876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Easy to focus on what is “wrong”, because it can seem more “important”. But there are many who would argue that that isn’t true. Veterans bring a lot of skills and strengths to the classroom, and focusing on bringing these out can help Veterans far more than you might expect. For example., Veterans often have tremendous</a:t>
            </a:r>
            <a:r>
              <a:rPr lang="is-IS" baseline="0" dirty="0" smtClean="0"/>
              <a:t>…</a:t>
            </a:r>
          </a:p>
          <a:p>
            <a:endParaRPr lang="is-IS" baseline="0" dirty="0" smtClean="0"/>
          </a:p>
          <a:p>
            <a:r>
              <a:rPr lang="is-IS" baseline="0" dirty="0" smtClean="0"/>
              <a:t>Focusing on these strengths might help student Veterans connect with their new environment, find purpose and use for their skills and strengths, and maybe even feel like they “belong”. There is no civilian experience that I know of that can truly recreate being in the service. But by creating an environment where there is a mission, a vision, and where Veterans are able to use their special skills, we can help them feel capable and “in place”, which themselves can strongly combat and decrease a lot of the symptoms I have been describing. </a:t>
            </a:r>
          </a:p>
          <a:p>
            <a:endParaRPr lang="en-US" baseline="0" dirty="0" smtClean="0"/>
          </a:p>
          <a:p>
            <a:r>
              <a:rPr lang="en-US" baseline="0" dirty="0" smtClean="0"/>
              <a:t>IME, Veterans are very perceptive, and can tell “when someone really cares”. By doing these things (being mindful, asking, checking-in, being ready to help, focusing on their strengths, and providing a vision for their work), you will be attempting to connect with the students, which can make a world of difference.</a:t>
            </a:r>
            <a:endParaRPr lang="is-IS" baseline="0" dirty="0" smtClean="0"/>
          </a:p>
        </p:txBody>
      </p:sp>
      <p:sp>
        <p:nvSpPr>
          <p:cNvPr id="4" name="Slide Number Placeholder 3"/>
          <p:cNvSpPr>
            <a:spLocks noGrp="1"/>
          </p:cNvSpPr>
          <p:nvPr>
            <p:ph type="sldNum" sz="quarter" idx="10"/>
          </p:nvPr>
        </p:nvSpPr>
        <p:spPr/>
        <p:txBody>
          <a:bodyPr/>
          <a:lstStyle/>
          <a:p>
            <a:fld id="{5EDF3AC1-9D4C-4102-9FFC-93A54FD0AAFF}" type="slidenum">
              <a:rPr lang="en-US" smtClean="0"/>
              <a:t>39</a:t>
            </a:fld>
            <a:endParaRPr lang="en-US"/>
          </a:p>
        </p:txBody>
      </p:sp>
    </p:spTree>
    <p:extLst>
      <p:ext uri="{BB962C8B-B14F-4D97-AF65-F5344CB8AC3E}">
        <p14:creationId xmlns:p14="http://schemas.microsoft.com/office/powerpoint/2010/main" val="1114444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 out), and many more.</a:t>
            </a:r>
          </a:p>
          <a:p>
            <a:endParaRPr lang="en-US" baseline="0" dirty="0" smtClean="0"/>
          </a:p>
          <a:p>
            <a:r>
              <a:rPr lang="en-US" baseline="0" dirty="0" smtClean="0"/>
              <a:t>Some of these are specific to combat situations, but not all of them. Regardless of whether or not Veterans were deployed or in combat, there are many situations that could be distressing.</a:t>
            </a:r>
          </a:p>
        </p:txBody>
      </p:sp>
      <p:sp>
        <p:nvSpPr>
          <p:cNvPr id="4" name="Slide Number Placeholder 3"/>
          <p:cNvSpPr>
            <a:spLocks noGrp="1"/>
          </p:cNvSpPr>
          <p:nvPr>
            <p:ph type="sldNum" sz="quarter" idx="10"/>
          </p:nvPr>
        </p:nvSpPr>
        <p:spPr/>
        <p:txBody>
          <a:bodyPr/>
          <a:lstStyle/>
          <a:p>
            <a:fld id="{5EDF3AC1-9D4C-4102-9FFC-93A54FD0AAFF}" type="slidenum">
              <a:rPr lang="en-US" smtClean="0"/>
              <a:t>4</a:t>
            </a:fld>
            <a:endParaRPr lang="en-US"/>
          </a:p>
        </p:txBody>
      </p:sp>
    </p:spTree>
    <p:extLst>
      <p:ext uri="{BB962C8B-B14F-4D97-AF65-F5344CB8AC3E}">
        <p14:creationId xmlns:p14="http://schemas.microsoft.com/office/powerpoint/2010/main" val="19857841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That’s it for my talk. I’m happy to take any questions, but first I’d like to say thank you to Richard Feldman for inviting me here to speak today, as well as several others involved in the making of this presentation, and all of you, of course.</a:t>
            </a:r>
          </a:p>
        </p:txBody>
      </p:sp>
      <p:sp>
        <p:nvSpPr>
          <p:cNvPr id="4" name="Slide Number Placeholder 3"/>
          <p:cNvSpPr>
            <a:spLocks noGrp="1"/>
          </p:cNvSpPr>
          <p:nvPr>
            <p:ph type="sldNum" sz="quarter" idx="10"/>
          </p:nvPr>
        </p:nvSpPr>
        <p:spPr/>
        <p:txBody>
          <a:bodyPr/>
          <a:lstStyle/>
          <a:p>
            <a:fld id="{5EDF3AC1-9D4C-4102-9FFC-93A54FD0AAFF}" type="slidenum">
              <a:rPr lang="en-US" smtClean="0"/>
              <a:t>40</a:t>
            </a:fld>
            <a:endParaRPr lang="en-US"/>
          </a:p>
        </p:txBody>
      </p:sp>
    </p:spTree>
    <p:extLst>
      <p:ext uri="{BB962C8B-B14F-4D97-AF65-F5344CB8AC3E}">
        <p14:creationId xmlns:p14="http://schemas.microsoft.com/office/powerpoint/2010/main" val="1114444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result of having been through such experiences, Veterans may have difficulty</a:t>
            </a:r>
            <a:r>
              <a:rPr lang="en-US" baseline="0" dirty="0" smtClean="0"/>
              <a:t> adjusting to life as a civilian. For example, Veterans might have difficulty</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5EDF3AC1-9D4C-4102-9FFC-93A54FD0AAFF}" type="slidenum">
              <a:rPr lang="en-US" smtClean="0"/>
              <a:t>5</a:t>
            </a:fld>
            <a:endParaRPr lang="en-US"/>
          </a:p>
        </p:txBody>
      </p:sp>
    </p:spTree>
    <p:extLst>
      <p:ext uri="{BB962C8B-B14F-4D97-AF65-F5344CB8AC3E}">
        <p14:creationId xmlns:p14="http://schemas.microsoft.com/office/powerpoint/2010/main" val="1961995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DF3AC1-9D4C-4102-9FFC-93A54FD0AAFF}" type="slidenum">
              <a:rPr lang="en-US" smtClean="0"/>
              <a:t>6</a:t>
            </a:fld>
            <a:endParaRPr lang="en-US"/>
          </a:p>
        </p:txBody>
      </p:sp>
    </p:spTree>
    <p:extLst>
      <p:ext uri="{BB962C8B-B14F-4D97-AF65-F5344CB8AC3E}">
        <p14:creationId xmlns:p14="http://schemas.microsoft.com/office/powerpoint/2010/main" val="1961995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DF3AC1-9D4C-4102-9FFC-93A54FD0AAFF}" type="slidenum">
              <a:rPr lang="en-US" smtClean="0"/>
              <a:t>7</a:t>
            </a:fld>
            <a:endParaRPr lang="en-US"/>
          </a:p>
        </p:txBody>
      </p:sp>
    </p:spTree>
    <p:extLst>
      <p:ext uri="{BB962C8B-B14F-4D97-AF65-F5344CB8AC3E}">
        <p14:creationId xmlns:p14="http://schemas.microsoft.com/office/powerpoint/2010/main" val="1961995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DF3AC1-9D4C-4102-9FFC-93A54FD0AAFF}" type="slidenum">
              <a:rPr lang="en-US" smtClean="0"/>
              <a:t>8</a:t>
            </a:fld>
            <a:endParaRPr lang="en-US"/>
          </a:p>
        </p:txBody>
      </p:sp>
    </p:spTree>
    <p:extLst>
      <p:ext uri="{BB962C8B-B14F-4D97-AF65-F5344CB8AC3E}">
        <p14:creationId xmlns:p14="http://schemas.microsoft.com/office/powerpoint/2010/main" val="1961995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DF3AC1-9D4C-4102-9FFC-93A54FD0AAFF}" type="slidenum">
              <a:rPr lang="en-US" smtClean="0"/>
              <a:t>9</a:t>
            </a:fld>
            <a:endParaRPr lang="en-US"/>
          </a:p>
        </p:txBody>
      </p:sp>
    </p:spTree>
    <p:extLst>
      <p:ext uri="{BB962C8B-B14F-4D97-AF65-F5344CB8AC3E}">
        <p14:creationId xmlns:p14="http://schemas.microsoft.com/office/powerpoint/2010/main" val="1961995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8ED115-DD71-497A-B16D-11B80EA25006}"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206BF-27AB-41A2-9B0B-27E75DD2AD9B}" type="slidenum">
              <a:rPr lang="en-US" smtClean="0"/>
              <a:t>‹#›</a:t>
            </a:fld>
            <a:endParaRPr lang="en-US"/>
          </a:p>
        </p:txBody>
      </p:sp>
    </p:spTree>
    <p:extLst>
      <p:ext uri="{BB962C8B-B14F-4D97-AF65-F5344CB8AC3E}">
        <p14:creationId xmlns:p14="http://schemas.microsoft.com/office/powerpoint/2010/main" val="3382670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8ED115-DD71-497A-B16D-11B80EA25006}"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8206BF-27AB-41A2-9B0B-27E75DD2AD9B}" type="slidenum">
              <a:rPr lang="en-US" smtClean="0"/>
              <a:t>‹#›</a:t>
            </a:fld>
            <a:endParaRPr lang="en-US"/>
          </a:p>
        </p:txBody>
      </p:sp>
    </p:spTree>
    <p:extLst>
      <p:ext uri="{BB962C8B-B14F-4D97-AF65-F5344CB8AC3E}">
        <p14:creationId xmlns:p14="http://schemas.microsoft.com/office/powerpoint/2010/main" val="2280166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8ED115-DD71-497A-B16D-11B80EA25006}"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8206BF-27AB-41A2-9B0B-27E75DD2AD9B}" type="slidenum">
              <a:rPr lang="en-US" smtClean="0"/>
              <a:t>‹#›</a:t>
            </a:fld>
            <a:endParaRPr lang="en-US"/>
          </a:p>
        </p:txBody>
      </p:sp>
    </p:spTree>
    <p:extLst>
      <p:ext uri="{BB962C8B-B14F-4D97-AF65-F5344CB8AC3E}">
        <p14:creationId xmlns:p14="http://schemas.microsoft.com/office/powerpoint/2010/main" val="897455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8ED115-DD71-497A-B16D-11B80EA25006}"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206BF-27AB-41A2-9B0B-27E75DD2AD9B}" type="slidenum">
              <a:rPr lang="en-US" smtClean="0"/>
              <a:t>‹#›</a:t>
            </a:fld>
            <a:endParaRPr lang="en-US"/>
          </a:p>
        </p:txBody>
      </p:sp>
    </p:spTree>
    <p:extLst>
      <p:ext uri="{BB962C8B-B14F-4D97-AF65-F5344CB8AC3E}">
        <p14:creationId xmlns:p14="http://schemas.microsoft.com/office/powerpoint/2010/main" val="368834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8ED115-DD71-497A-B16D-11B80EA25006}"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206BF-27AB-41A2-9B0B-27E75DD2AD9B}" type="slidenum">
              <a:rPr lang="en-US" smtClean="0"/>
              <a:t>‹#›</a:t>
            </a:fld>
            <a:endParaRPr lang="en-US"/>
          </a:p>
        </p:txBody>
      </p:sp>
    </p:spTree>
    <p:extLst>
      <p:ext uri="{BB962C8B-B14F-4D97-AF65-F5344CB8AC3E}">
        <p14:creationId xmlns:p14="http://schemas.microsoft.com/office/powerpoint/2010/main" val="2292141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888ED115-DD71-497A-B16D-11B80EA25006}" type="datetimeFigureOut">
              <a:rPr lang="en-US" smtClean="0"/>
              <a:t>1/18/2017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88206BF-27AB-41A2-9B0B-27E75DD2AD9B}" type="slidenum">
              <a:rPr lang="en-US" smtClean="0"/>
              <a:t>‹#›</a:t>
            </a:fld>
            <a:endParaRPr lang="en-US"/>
          </a:p>
        </p:txBody>
      </p:sp>
    </p:spTree>
    <p:extLst>
      <p:ext uri="{BB962C8B-B14F-4D97-AF65-F5344CB8AC3E}">
        <p14:creationId xmlns:p14="http://schemas.microsoft.com/office/powerpoint/2010/main" val="2795201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888ED115-DD71-497A-B16D-11B80EA25006}" type="datetimeFigureOut">
              <a:rPr lang="en-US" smtClean="0"/>
              <a:t>1/18/2017</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88206BF-27AB-41A2-9B0B-27E75DD2AD9B}" type="slidenum">
              <a:rPr lang="en-US" smtClean="0"/>
              <a:t>‹#›</a:t>
            </a:fld>
            <a:endParaRPr lang="en-US"/>
          </a:p>
        </p:txBody>
      </p:sp>
    </p:spTree>
    <p:extLst>
      <p:ext uri="{BB962C8B-B14F-4D97-AF65-F5344CB8AC3E}">
        <p14:creationId xmlns:p14="http://schemas.microsoft.com/office/powerpoint/2010/main" val="75340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888ED115-DD71-497A-B16D-11B80EA25006}" type="datetimeFigureOut">
              <a:rPr lang="en-US" smtClean="0"/>
              <a:t>1/18/2017</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188206BF-27AB-41A2-9B0B-27E75DD2AD9B}" type="slidenum">
              <a:rPr lang="en-US" smtClean="0"/>
              <a:t>‹#›</a:t>
            </a:fld>
            <a:endParaRPr lang="en-US"/>
          </a:p>
        </p:txBody>
      </p:sp>
    </p:spTree>
    <p:extLst>
      <p:ext uri="{BB962C8B-B14F-4D97-AF65-F5344CB8AC3E}">
        <p14:creationId xmlns:p14="http://schemas.microsoft.com/office/powerpoint/2010/main" val="419660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88ED115-DD71-497A-B16D-11B80EA25006}"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206BF-27AB-41A2-9B0B-27E75DD2AD9B}" type="slidenum">
              <a:rPr lang="en-US" smtClean="0"/>
              <a:t>‹#›</a:t>
            </a:fld>
            <a:endParaRPr lang="en-US"/>
          </a:p>
        </p:txBody>
      </p:sp>
    </p:spTree>
    <p:extLst>
      <p:ext uri="{BB962C8B-B14F-4D97-AF65-F5344CB8AC3E}">
        <p14:creationId xmlns:p14="http://schemas.microsoft.com/office/powerpoint/2010/main" val="3896111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88ED115-DD71-497A-B16D-11B80EA25006}" type="datetimeFigureOut">
              <a:rPr lang="en-US" smtClean="0"/>
              <a:t>1/18/2017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88206BF-27AB-41A2-9B0B-27E75DD2AD9B}" type="slidenum">
              <a:rPr lang="en-US" smtClean="0"/>
              <a:t>‹#›</a:t>
            </a:fld>
            <a:endParaRPr lang="en-US"/>
          </a:p>
        </p:txBody>
      </p:sp>
    </p:spTree>
    <p:extLst>
      <p:ext uri="{BB962C8B-B14F-4D97-AF65-F5344CB8AC3E}">
        <p14:creationId xmlns:p14="http://schemas.microsoft.com/office/powerpoint/2010/main" val="3238612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88ED115-DD71-497A-B16D-11B80EA25006}" type="datetimeFigureOut">
              <a:rPr lang="en-US" smtClean="0"/>
              <a:t>1/18/2017</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188206BF-27AB-41A2-9B0B-27E75DD2AD9B}" type="slidenum">
              <a:rPr lang="en-US" smtClean="0"/>
              <a:t>‹#›</a:t>
            </a:fld>
            <a:endParaRPr lang="en-US"/>
          </a:p>
        </p:txBody>
      </p:sp>
    </p:spTree>
    <p:extLst>
      <p:ext uri="{BB962C8B-B14F-4D97-AF65-F5344CB8AC3E}">
        <p14:creationId xmlns:p14="http://schemas.microsoft.com/office/powerpoint/2010/main" val="3024905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888ED115-DD71-497A-B16D-11B80EA25006}" type="datetimeFigureOut">
              <a:rPr lang="en-US" smtClean="0"/>
              <a:t>1/18/2017</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188206BF-27AB-41A2-9B0B-27E75DD2AD9B}" type="slidenum">
              <a:rPr lang="en-US" smtClean="0"/>
              <a:t>‹#›</a:t>
            </a:fld>
            <a:endParaRPr lang="en-US"/>
          </a:p>
        </p:txBody>
      </p:sp>
    </p:spTree>
    <p:extLst>
      <p:ext uri="{BB962C8B-B14F-4D97-AF65-F5344CB8AC3E}">
        <p14:creationId xmlns:p14="http://schemas.microsoft.com/office/powerpoint/2010/main" val="3148163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Invisible Injuries of Contemporary Warfare</a:t>
            </a:r>
            <a:endParaRPr lang="en-US" dirty="0"/>
          </a:p>
        </p:txBody>
      </p:sp>
      <p:sp>
        <p:nvSpPr>
          <p:cNvPr id="3" name="Subtitle 2"/>
          <p:cNvSpPr>
            <a:spLocks noGrp="1"/>
          </p:cNvSpPr>
          <p:nvPr>
            <p:ph type="subTitle" idx="1"/>
          </p:nvPr>
        </p:nvSpPr>
        <p:spPr/>
        <p:txBody>
          <a:bodyPr/>
          <a:lstStyle/>
          <a:p>
            <a:r>
              <a:rPr lang="en-US" dirty="0" smtClean="0"/>
              <a:t>Elizabeth Daly, </a:t>
            </a:r>
            <a:r>
              <a:rPr lang="en-US" dirty="0" smtClean="0"/>
              <a:t>Ph.D</a:t>
            </a:r>
            <a:r>
              <a:rPr lang="en-US" dirty="0" smtClean="0"/>
              <a:t>.</a:t>
            </a:r>
          </a:p>
          <a:p>
            <a:r>
              <a:rPr lang="en-US" dirty="0" smtClean="0"/>
              <a:t>January 18, 2017</a:t>
            </a:r>
            <a:endParaRPr lang="en-US" dirty="0"/>
          </a:p>
        </p:txBody>
      </p:sp>
    </p:spTree>
    <p:extLst>
      <p:ext uri="{BB962C8B-B14F-4D97-AF65-F5344CB8AC3E}">
        <p14:creationId xmlns:p14="http://schemas.microsoft.com/office/powerpoint/2010/main" val="900090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1954019"/>
          </a:xfrm>
        </p:spPr>
        <p:txBody>
          <a:bodyPr/>
          <a:lstStyle/>
          <a:p>
            <a:r>
              <a:rPr lang="en-US" dirty="0" smtClean="0"/>
              <a:t>It could be hard for a Veteran to</a:t>
            </a:r>
            <a:r>
              <a:rPr lang="is-IS" dirty="0" smtClean="0"/>
              <a:t>…</a:t>
            </a:r>
            <a:endParaRPr lang="en-US" dirty="0"/>
          </a:p>
        </p:txBody>
      </p:sp>
      <p:sp>
        <p:nvSpPr>
          <p:cNvPr id="5" name="Title 1"/>
          <p:cNvSpPr txBox="1">
            <a:spLocks/>
          </p:cNvSpPr>
          <p:nvPr/>
        </p:nvSpPr>
        <p:spPr>
          <a:xfrm>
            <a:off x="258793" y="3132689"/>
            <a:ext cx="3184516" cy="2949740"/>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be sympathetic when someone talks about how hard it is to have a new baby in the house</a:t>
            </a:r>
            <a:endParaRPr lang="en-US"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571" r="-3571"/>
          <a:stretch>
            <a:fillRect/>
          </a:stretch>
        </p:blipFill>
        <p:spPr bwMode="auto">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914288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1954019"/>
          </a:xfrm>
        </p:spPr>
        <p:txBody>
          <a:bodyPr/>
          <a:lstStyle/>
          <a:p>
            <a:r>
              <a:rPr lang="en-US" dirty="0" smtClean="0"/>
              <a:t>It could be hard for a Veteran to</a:t>
            </a:r>
            <a:r>
              <a:rPr lang="is-IS" dirty="0" smtClean="0"/>
              <a:t>…</a:t>
            </a:r>
            <a:endParaRPr lang="en-US" dirty="0"/>
          </a:p>
        </p:txBody>
      </p:sp>
      <p:sp>
        <p:nvSpPr>
          <p:cNvPr id="5" name="Title 1"/>
          <p:cNvSpPr txBox="1">
            <a:spLocks/>
          </p:cNvSpPr>
          <p:nvPr/>
        </p:nvSpPr>
        <p:spPr>
          <a:xfrm>
            <a:off x="258792" y="3132689"/>
            <a:ext cx="3160095" cy="294974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control his/her emotions when someone says the war was a failure</a:t>
            </a:r>
            <a:endParaRPr lang="en-US"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571" r="-3571"/>
          <a:stretch>
            <a:fillRect/>
          </a:stretch>
        </p:blipFill>
        <p:spPr bwMode="auto">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914288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1954019"/>
          </a:xfrm>
        </p:spPr>
        <p:txBody>
          <a:bodyPr/>
          <a:lstStyle/>
          <a:p>
            <a:r>
              <a:rPr lang="en-US" dirty="0" smtClean="0"/>
              <a:t>It could be hard for a Veteran to</a:t>
            </a:r>
            <a:r>
              <a:rPr lang="is-IS" dirty="0" smtClean="0"/>
              <a:t>…</a:t>
            </a:r>
            <a:endParaRPr lang="en-US" dirty="0"/>
          </a:p>
        </p:txBody>
      </p:sp>
      <p:sp>
        <p:nvSpPr>
          <p:cNvPr id="5" name="Title 1"/>
          <p:cNvSpPr txBox="1">
            <a:spLocks/>
          </p:cNvSpPr>
          <p:nvPr/>
        </p:nvSpPr>
        <p:spPr>
          <a:xfrm>
            <a:off x="258793" y="3132689"/>
            <a:ext cx="3184516" cy="294974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focus on a lecture about economics</a:t>
            </a:r>
            <a:endParaRPr lang="en-US"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6964" r="-6964"/>
          <a:stretch>
            <a:fillRect/>
          </a:stretch>
        </p:blipFill>
        <p:spPr bwMode="auto">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914288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1954019"/>
          </a:xfrm>
        </p:spPr>
        <p:txBody>
          <a:bodyPr/>
          <a:lstStyle/>
          <a:p>
            <a:r>
              <a:rPr lang="en-US" dirty="0" smtClean="0"/>
              <a:t>It could be hard for a Veteran to</a:t>
            </a:r>
            <a:r>
              <a:rPr lang="is-IS" dirty="0" smtClean="0"/>
              <a:t>…</a:t>
            </a:r>
            <a:endParaRPr lang="en-US" dirty="0"/>
          </a:p>
        </p:txBody>
      </p:sp>
      <p:sp>
        <p:nvSpPr>
          <p:cNvPr id="5" name="Title 1"/>
          <p:cNvSpPr txBox="1">
            <a:spLocks/>
          </p:cNvSpPr>
          <p:nvPr/>
        </p:nvSpPr>
        <p:spPr>
          <a:xfrm>
            <a:off x="258793" y="3132689"/>
            <a:ext cx="3184516" cy="297416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sleep through the night</a:t>
            </a:r>
            <a:endParaRPr lang="en-US"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3503" b="-3503"/>
          <a:stretch>
            <a:fillRect/>
          </a:stretch>
        </p:blipFill>
        <p:spPr bwMode="auto">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914288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1954019"/>
          </a:xfrm>
        </p:spPr>
        <p:txBody>
          <a:bodyPr/>
          <a:lstStyle/>
          <a:p>
            <a:r>
              <a:rPr lang="en-US" dirty="0" smtClean="0"/>
              <a:t>It could be hard for a Veteran to</a:t>
            </a:r>
            <a:r>
              <a:rPr lang="is-IS" dirty="0" smtClean="0"/>
              <a:t>…</a:t>
            </a:r>
            <a:endParaRPr lang="en-US" dirty="0"/>
          </a:p>
        </p:txBody>
      </p:sp>
      <p:sp>
        <p:nvSpPr>
          <p:cNvPr id="5" name="Title 1"/>
          <p:cNvSpPr txBox="1">
            <a:spLocks/>
          </p:cNvSpPr>
          <p:nvPr/>
        </p:nvSpPr>
        <p:spPr>
          <a:xfrm>
            <a:off x="258793" y="3132689"/>
            <a:ext cx="3184516" cy="297416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forget the things he/she has seen and done</a:t>
            </a:r>
            <a:endParaRPr lang="en-US"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5556" r="-5556"/>
          <a:stretch>
            <a:fillRect/>
          </a:stretch>
        </p:blipFill>
        <p:spPr bwMode="auto">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914288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1954019"/>
          </a:xfrm>
        </p:spPr>
        <p:txBody>
          <a:bodyPr/>
          <a:lstStyle/>
          <a:p>
            <a:r>
              <a:rPr lang="en-US" dirty="0" smtClean="0"/>
              <a:t>It could be hard for a Veteran to</a:t>
            </a:r>
            <a:r>
              <a:rPr lang="is-IS" dirty="0" smtClean="0"/>
              <a:t>…</a:t>
            </a:r>
            <a:endParaRPr lang="en-US" dirty="0"/>
          </a:p>
        </p:txBody>
      </p:sp>
      <p:sp>
        <p:nvSpPr>
          <p:cNvPr id="5" name="Title 1"/>
          <p:cNvSpPr txBox="1">
            <a:spLocks/>
          </p:cNvSpPr>
          <p:nvPr/>
        </p:nvSpPr>
        <p:spPr>
          <a:xfrm>
            <a:off x="258792" y="3132689"/>
            <a:ext cx="3208937" cy="294974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feel comfortable with a stranger behind him/her</a:t>
            </a:r>
            <a:endParaRPr lang="en-US" dirty="0"/>
          </a:p>
        </p:txBody>
      </p:sp>
      <p:pic>
        <p:nvPicPr>
          <p:cNvPr id="6"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6640" b="-16640"/>
          <a:stretch>
            <a:fillRect/>
          </a:stretch>
        </p:blipFill>
        <p:spPr bwMode="auto">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914288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1954019"/>
          </a:xfrm>
        </p:spPr>
        <p:txBody>
          <a:bodyPr/>
          <a:lstStyle/>
          <a:p>
            <a:r>
              <a:rPr lang="en-US" dirty="0" smtClean="0"/>
              <a:t>It could be hard for a Veteran to</a:t>
            </a:r>
            <a:r>
              <a:rPr lang="is-IS" dirty="0" smtClean="0"/>
              <a:t>…</a:t>
            </a:r>
            <a:endParaRPr lang="en-US" dirty="0"/>
          </a:p>
        </p:txBody>
      </p:sp>
      <p:sp>
        <p:nvSpPr>
          <p:cNvPr id="5" name="Title 1"/>
          <p:cNvSpPr txBox="1">
            <a:spLocks/>
          </p:cNvSpPr>
          <p:nvPr/>
        </p:nvSpPr>
        <p:spPr>
          <a:xfrm>
            <a:off x="258792" y="3132689"/>
            <a:ext cx="3160095" cy="294974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remain calm with loud noises</a:t>
            </a:r>
            <a:endParaRPr lang="en-US"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4329" r="-24329"/>
          <a:stretch>
            <a:fillRect/>
          </a:stretch>
        </p:blipFill>
        <p:spPr bwMode="auto">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914288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1954019"/>
          </a:xfrm>
        </p:spPr>
        <p:txBody>
          <a:bodyPr/>
          <a:lstStyle/>
          <a:p>
            <a:r>
              <a:rPr lang="en-US" dirty="0" smtClean="0"/>
              <a:t>It could be hard for a Veteran to</a:t>
            </a:r>
            <a:r>
              <a:rPr lang="is-IS" dirty="0" smtClean="0"/>
              <a:t>…</a:t>
            </a:r>
            <a:endParaRPr lang="en-US" dirty="0"/>
          </a:p>
        </p:txBody>
      </p:sp>
      <p:sp>
        <p:nvSpPr>
          <p:cNvPr id="5" name="Title 1"/>
          <p:cNvSpPr txBox="1">
            <a:spLocks/>
          </p:cNvSpPr>
          <p:nvPr/>
        </p:nvSpPr>
        <p:spPr>
          <a:xfrm>
            <a:off x="258793" y="3132688"/>
            <a:ext cx="3184516" cy="292531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make new friends</a:t>
            </a:r>
            <a:endParaRPr lang="en-US"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4929" r="-24929"/>
          <a:stretch>
            <a:fillRect/>
          </a:stretch>
        </p:blipFill>
        <p:spPr bwMode="auto">
          <a:xfrm>
            <a:off x="3868738" y="863600"/>
            <a:ext cx="7315200" cy="51212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914288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1954019"/>
          </a:xfrm>
        </p:spPr>
        <p:txBody>
          <a:bodyPr/>
          <a:lstStyle/>
          <a:p>
            <a:r>
              <a:rPr lang="en-US" dirty="0" smtClean="0"/>
              <a:t>It could be hard for a Veteran to</a:t>
            </a:r>
            <a:r>
              <a:rPr lang="is-IS" dirty="0" smtClean="0"/>
              <a:t>…</a:t>
            </a:r>
            <a:endParaRPr lang="en-US" dirty="0"/>
          </a:p>
        </p:txBody>
      </p:sp>
      <p:sp>
        <p:nvSpPr>
          <p:cNvPr id="5" name="Title 1"/>
          <p:cNvSpPr txBox="1">
            <a:spLocks/>
          </p:cNvSpPr>
          <p:nvPr/>
        </p:nvSpPr>
        <p:spPr>
          <a:xfrm>
            <a:off x="258792" y="3132688"/>
            <a:ext cx="3160095" cy="299859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remember how life was before joining the military</a:t>
            </a:r>
            <a:endParaRPr lang="en-US" dirty="0"/>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203" b="-2203"/>
          <a:stretch>
            <a:fillRect/>
          </a:stretch>
        </p:blipFill>
        <p:spPr bwMode="auto">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914288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 training &amp; experience</a:t>
            </a:r>
            <a:endParaRPr lang="en-US" dirty="0"/>
          </a:p>
        </p:txBody>
      </p:sp>
      <p:sp>
        <p:nvSpPr>
          <p:cNvPr id="3" name="Content Placeholder 2"/>
          <p:cNvSpPr>
            <a:spLocks noGrp="1"/>
          </p:cNvSpPr>
          <p:nvPr>
            <p:ph idx="1"/>
          </p:nvPr>
        </p:nvSpPr>
        <p:spPr/>
        <p:txBody>
          <a:bodyPr>
            <a:normAutofit/>
          </a:bodyPr>
          <a:lstStyle/>
          <a:p>
            <a:r>
              <a:rPr lang="en-US" sz="2800" dirty="0" smtClean="0"/>
              <a:t>Camaraderie</a:t>
            </a:r>
          </a:p>
          <a:p>
            <a:r>
              <a:rPr lang="en-US" sz="2800" dirty="0" smtClean="0"/>
              <a:t>Being there for one-another, faith in your team</a:t>
            </a:r>
          </a:p>
          <a:p>
            <a:r>
              <a:rPr lang="en-US" sz="2800" dirty="0" smtClean="0"/>
              <a:t>Lots of structure</a:t>
            </a:r>
          </a:p>
          <a:p>
            <a:r>
              <a:rPr lang="en-US" sz="2800" dirty="0" smtClean="0"/>
              <a:t>Black-or-white guidelines about how to act and how things work</a:t>
            </a:r>
          </a:p>
          <a:p>
            <a:r>
              <a:rPr lang="en-US" sz="2800" dirty="0" smtClean="0"/>
              <a:t>Working for the greater good, sense that work has value and is important</a:t>
            </a:r>
          </a:p>
          <a:p>
            <a:r>
              <a:rPr lang="en-US" sz="2800" dirty="0" smtClean="0"/>
              <a:t>Being a part of something greater than yourself</a:t>
            </a:r>
          </a:p>
        </p:txBody>
      </p:sp>
    </p:spTree>
    <p:extLst>
      <p:ext uri="{BB962C8B-B14F-4D97-AF65-F5344CB8AC3E}">
        <p14:creationId xmlns:p14="http://schemas.microsoft.com/office/powerpoint/2010/main" val="172429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514350" lvl="0" indent="-514350">
              <a:buFont typeface="Wingdings 2" pitchFamily="18" charset="2"/>
              <a:buAutoNum type="romanUcPeriod"/>
            </a:pPr>
            <a:r>
              <a:rPr lang="en-US" sz="2800" dirty="0" smtClean="0">
                <a:solidFill>
                  <a:srgbClr val="000000">
                    <a:lumMod val="65000"/>
                    <a:lumOff val="35000"/>
                  </a:srgbClr>
                </a:solidFill>
              </a:rPr>
              <a:t>Military Training &amp; Experience</a:t>
            </a:r>
          </a:p>
          <a:p>
            <a:pPr marL="514350" lvl="0" indent="-514350">
              <a:buFont typeface="Wingdings 2" pitchFamily="18" charset="2"/>
              <a:buAutoNum type="romanUcPeriod"/>
            </a:pPr>
            <a:r>
              <a:rPr lang="en-US" sz="2800" dirty="0" smtClean="0">
                <a:solidFill>
                  <a:srgbClr val="000000">
                    <a:lumMod val="65000"/>
                    <a:lumOff val="35000"/>
                  </a:srgbClr>
                </a:solidFill>
              </a:rPr>
              <a:t>Adjustments to Civilian Life</a:t>
            </a:r>
          </a:p>
          <a:p>
            <a:pPr marL="514350" lvl="0" indent="-514350">
              <a:buFont typeface="Wingdings 2" pitchFamily="18" charset="2"/>
              <a:buAutoNum type="romanUcPeriod"/>
            </a:pPr>
            <a:r>
              <a:rPr lang="en-US" sz="2800" dirty="0" smtClean="0">
                <a:solidFill>
                  <a:srgbClr val="000000">
                    <a:lumMod val="65000"/>
                    <a:lumOff val="35000"/>
                  </a:srgbClr>
                </a:solidFill>
              </a:rPr>
              <a:t>“What is PTSD? What is trauma?”</a:t>
            </a:r>
          </a:p>
          <a:p>
            <a:pPr marL="514350" lvl="0" indent="-514350">
              <a:buFont typeface="Wingdings 2" pitchFamily="18" charset="2"/>
              <a:buAutoNum type="romanUcPeriod"/>
            </a:pPr>
            <a:r>
              <a:rPr lang="en-US" sz="2800" dirty="0" smtClean="0">
                <a:solidFill>
                  <a:srgbClr val="000000">
                    <a:lumMod val="65000"/>
                    <a:lumOff val="35000"/>
                  </a:srgbClr>
                </a:solidFill>
              </a:rPr>
              <a:t>Impact of PTSD</a:t>
            </a:r>
          </a:p>
          <a:p>
            <a:pPr marL="514350" lvl="0" indent="-514350">
              <a:buFont typeface="Wingdings 2" pitchFamily="18" charset="2"/>
              <a:buAutoNum type="romanUcPeriod"/>
            </a:pPr>
            <a:r>
              <a:rPr lang="en-US" sz="2800" dirty="0" smtClean="0">
                <a:solidFill>
                  <a:srgbClr val="000000">
                    <a:lumMod val="65000"/>
                    <a:lumOff val="35000"/>
                  </a:srgbClr>
                </a:solidFill>
              </a:rPr>
              <a:t>Discussion</a:t>
            </a:r>
          </a:p>
          <a:p>
            <a:pPr marL="514350" lvl="0" indent="-514350">
              <a:buFont typeface="Wingdings 2" pitchFamily="18" charset="2"/>
              <a:buAutoNum type="romanUcPeriod"/>
            </a:pPr>
            <a:r>
              <a:rPr lang="en-US" sz="2800" dirty="0" smtClean="0">
                <a:solidFill>
                  <a:srgbClr val="000000">
                    <a:lumMod val="65000"/>
                    <a:lumOff val="35000"/>
                  </a:srgbClr>
                </a:solidFill>
              </a:rPr>
              <a:t>“How can I help?” – Resources </a:t>
            </a:r>
          </a:p>
          <a:p>
            <a:pPr marL="514350" lvl="0" indent="-514350">
              <a:buFont typeface="Wingdings 2" pitchFamily="18" charset="2"/>
              <a:buAutoNum type="romanUcPeriod"/>
            </a:pPr>
            <a:r>
              <a:rPr lang="en-US" sz="2800" dirty="0" smtClean="0">
                <a:solidFill>
                  <a:srgbClr val="000000">
                    <a:lumMod val="65000"/>
                    <a:lumOff val="35000"/>
                  </a:srgbClr>
                </a:solidFill>
              </a:rPr>
              <a:t>Q &amp; A</a:t>
            </a:r>
            <a:endParaRPr lang="en-US" dirty="0"/>
          </a:p>
        </p:txBody>
      </p:sp>
    </p:spTree>
    <p:extLst>
      <p:ext uri="{BB962C8B-B14F-4D97-AF65-F5344CB8AC3E}">
        <p14:creationId xmlns:p14="http://schemas.microsoft.com/office/powerpoint/2010/main" val="1898162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military effect</a:t>
            </a:r>
            <a:endParaRPr lang="en-US" dirty="0"/>
          </a:p>
        </p:txBody>
      </p:sp>
      <p:sp>
        <p:nvSpPr>
          <p:cNvPr id="3" name="Content Placeholder 2"/>
          <p:cNvSpPr>
            <a:spLocks noGrp="1"/>
          </p:cNvSpPr>
          <p:nvPr>
            <p:ph idx="1"/>
          </p:nvPr>
        </p:nvSpPr>
        <p:spPr/>
        <p:txBody>
          <a:bodyPr>
            <a:normAutofit/>
          </a:bodyPr>
          <a:lstStyle/>
          <a:p>
            <a:r>
              <a:rPr lang="en-US" sz="2800" dirty="0" smtClean="0"/>
              <a:t>Grief for the loss of camaraderie</a:t>
            </a:r>
          </a:p>
          <a:p>
            <a:pPr lvl="1"/>
            <a:r>
              <a:rPr lang="en-US" sz="2600" dirty="0" smtClean="0"/>
              <a:t>More independence from others</a:t>
            </a:r>
          </a:p>
          <a:p>
            <a:pPr lvl="1"/>
            <a:r>
              <a:rPr lang="en-US" sz="2600" dirty="0" smtClean="0"/>
              <a:t>Lacking a common goal</a:t>
            </a:r>
          </a:p>
          <a:p>
            <a:r>
              <a:rPr lang="en-US" sz="2800" dirty="0" smtClean="0"/>
              <a:t>Feel a loss of purpose/meaning in activities</a:t>
            </a:r>
          </a:p>
          <a:p>
            <a:r>
              <a:rPr lang="en-US" sz="2800" dirty="0" smtClean="0"/>
              <a:t>Confusion about how to act (the “gray areas”)</a:t>
            </a:r>
          </a:p>
          <a:p>
            <a:r>
              <a:rPr lang="en-US" sz="2800" dirty="0"/>
              <a:t>Difficulty adjusting to having less </a:t>
            </a:r>
            <a:r>
              <a:rPr lang="en-US" sz="2800" dirty="0" smtClean="0"/>
              <a:t>structure</a:t>
            </a:r>
          </a:p>
          <a:p>
            <a:r>
              <a:rPr lang="en-US" sz="2800" dirty="0" smtClean="0"/>
              <a:t>Have an identity crisis, not know who he/she </a:t>
            </a:r>
            <a:r>
              <a:rPr lang="en-US" sz="2800" i="1" dirty="0" smtClean="0"/>
              <a:t>is</a:t>
            </a:r>
            <a:endParaRPr lang="en-US" sz="2800" dirty="0" smtClean="0"/>
          </a:p>
          <a:p>
            <a:r>
              <a:rPr lang="en-US" sz="2800" dirty="0" smtClean="0"/>
              <a:t>Desire to return to combat</a:t>
            </a:r>
          </a:p>
        </p:txBody>
      </p:sp>
    </p:spTree>
    <p:extLst>
      <p:ext uri="{BB962C8B-B14F-4D97-AF65-F5344CB8AC3E}">
        <p14:creationId xmlns:p14="http://schemas.microsoft.com/office/powerpoint/2010/main" val="1294249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issues</a:t>
            </a:r>
            <a:endParaRPr lang="en-US" dirty="0"/>
          </a:p>
        </p:txBody>
      </p:sp>
      <p:sp>
        <p:nvSpPr>
          <p:cNvPr id="3" name="Content Placeholder 2"/>
          <p:cNvSpPr>
            <a:spLocks noGrp="1"/>
          </p:cNvSpPr>
          <p:nvPr>
            <p:ph idx="1"/>
          </p:nvPr>
        </p:nvSpPr>
        <p:spPr/>
        <p:txBody>
          <a:bodyPr>
            <a:normAutofit/>
          </a:bodyPr>
          <a:lstStyle/>
          <a:p>
            <a:r>
              <a:rPr lang="en-US" sz="2800" dirty="0" smtClean="0"/>
              <a:t>Depressive Disorders (5-13%)</a:t>
            </a:r>
          </a:p>
          <a:p>
            <a:r>
              <a:rPr lang="en-US" sz="2800" dirty="0" smtClean="0"/>
              <a:t>Anxiety Disorders (6%)</a:t>
            </a:r>
          </a:p>
          <a:p>
            <a:r>
              <a:rPr lang="en-US" sz="2800" dirty="0" smtClean="0"/>
              <a:t>Insomnia Disorders (40-80%)</a:t>
            </a:r>
          </a:p>
          <a:p>
            <a:r>
              <a:rPr lang="en-US" sz="2800" dirty="0" smtClean="0"/>
              <a:t>Mild Traumatic Brain Injury (13-23%)</a:t>
            </a:r>
          </a:p>
          <a:p>
            <a:r>
              <a:rPr lang="en-US" sz="2800" dirty="0" smtClean="0"/>
              <a:t>Substance Use/Misuse (5-15%)</a:t>
            </a:r>
          </a:p>
          <a:p>
            <a:r>
              <a:rPr lang="en-US" sz="2800" dirty="0" smtClean="0"/>
              <a:t>Psychosocial Problems (13%)</a:t>
            </a:r>
          </a:p>
          <a:p>
            <a:r>
              <a:rPr lang="en-US" sz="2800" dirty="0" smtClean="0"/>
              <a:t>PTSD (5-25%)</a:t>
            </a:r>
          </a:p>
          <a:p>
            <a:pPr lvl="1"/>
            <a:r>
              <a:rPr lang="en-US" sz="2600" dirty="0" smtClean="0"/>
              <a:t>~8% in general population</a:t>
            </a:r>
          </a:p>
          <a:p>
            <a:pPr lvl="1"/>
            <a:r>
              <a:rPr lang="en-US" sz="2600" dirty="0" smtClean="0"/>
              <a:t>75-95% do NOT develop PTSD</a:t>
            </a:r>
          </a:p>
        </p:txBody>
      </p:sp>
    </p:spTree>
    <p:extLst>
      <p:ext uri="{BB962C8B-B14F-4D97-AF65-F5344CB8AC3E}">
        <p14:creationId xmlns:p14="http://schemas.microsoft.com/office/powerpoint/2010/main" val="159574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PTSD?</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Emotions “naturally” recover and decrease</a:t>
            </a:r>
          </a:p>
          <a:p>
            <a:pPr lvl="1"/>
            <a:r>
              <a:rPr lang="en-US" sz="2600" dirty="0"/>
              <a:t>e</a:t>
            </a:r>
            <a:r>
              <a:rPr lang="en-US" sz="2600" dirty="0" smtClean="0"/>
              <a:t>.g., less excited 1 year after a promotion than initially</a:t>
            </a:r>
          </a:p>
          <a:p>
            <a:r>
              <a:rPr lang="en-US" sz="2800" dirty="0" smtClean="0"/>
              <a:t>Going through distressing experiences can change how we think and feel</a:t>
            </a:r>
          </a:p>
          <a:p>
            <a:pPr marL="0" indent="0">
              <a:buNone/>
            </a:pPr>
            <a:endParaRPr lang="en-US" sz="2800" dirty="0" smtClean="0"/>
          </a:p>
          <a:p>
            <a:r>
              <a:rPr lang="en-US" sz="2800" dirty="0" smtClean="0"/>
              <a:t>PTSD is what we call it when the natural emotional recovery process gets “stuck”, and when our thoughts don’t “change back”</a:t>
            </a:r>
          </a:p>
          <a:p>
            <a:pPr lvl="1"/>
            <a:r>
              <a:rPr lang="en-US" sz="2600" dirty="0" smtClean="0">
                <a:sym typeface="Wingdings"/>
              </a:rPr>
              <a:t>Avoidance / lack of emotional processing</a:t>
            </a:r>
          </a:p>
          <a:p>
            <a:pPr lvl="1"/>
            <a:r>
              <a:rPr lang="en-US" sz="2600" dirty="0" smtClean="0">
                <a:sym typeface="Wingdings"/>
              </a:rPr>
              <a:t>Continued “survival mode”</a:t>
            </a:r>
          </a:p>
          <a:p>
            <a:pPr lvl="1"/>
            <a:r>
              <a:rPr lang="en-US" sz="2600" dirty="0" smtClean="0">
                <a:sym typeface="Wingdings"/>
              </a:rPr>
              <a:t>Reality</a:t>
            </a:r>
            <a:r>
              <a:rPr lang="en-US" sz="2600" dirty="0">
                <a:sym typeface="Wingdings"/>
              </a:rPr>
              <a:t> </a:t>
            </a:r>
            <a:r>
              <a:rPr lang="en-US" sz="2600" dirty="0" smtClean="0">
                <a:sym typeface="Wingdings"/>
              </a:rPr>
              <a:t>≠ expectations</a:t>
            </a:r>
          </a:p>
        </p:txBody>
      </p:sp>
    </p:spTree>
    <p:extLst>
      <p:ext uri="{BB962C8B-B14F-4D97-AF65-F5344CB8AC3E}">
        <p14:creationId xmlns:p14="http://schemas.microsoft.com/office/powerpoint/2010/main" val="170018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PTSD?</a:t>
            </a:r>
            <a:endParaRPr lang="en-US" dirty="0"/>
          </a:p>
        </p:txBody>
      </p:sp>
      <p:sp>
        <p:nvSpPr>
          <p:cNvPr id="3" name="Content Placeholder 2"/>
          <p:cNvSpPr>
            <a:spLocks noGrp="1"/>
          </p:cNvSpPr>
          <p:nvPr>
            <p:ph idx="1"/>
          </p:nvPr>
        </p:nvSpPr>
        <p:spPr/>
        <p:txBody>
          <a:bodyPr>
            <a:normAutofit fontScale="85000" lnSpcReduction="20000"/>
          </a:bodyPr>
          <a:lstStyle/>
          <a:p>
            <a:r>
              <a:rPr lang="en-US" sz="2800" dirty="0" smtClean="0"/>
              <a:t>PTSD requires a traumatic event (or repeated events)</a:t>
            </a:r>
          </a:p>
          <a:p>
            <a:endParaRPr lang="en-US" sz="1500" dirty="0"/>
          </a:p>
          <a:p>
            <a:r>
              <a:rPr lang="en-US" sz="2800" dirty="0"/>
              <a:t>An event that is traumatic for one person is not always traumatic for another </a:t>
            </a:r>
            <a:r>
              <a:rPr lang="en-US" sz="2800" dirty="0" smtClean="0"/>
              <a:t>person.</a:t>
            </a:r>
          </a:p>
          <a:p>
            <a:endParaRPr lang="en-US" sz="1500" dirty="0"/>
          </a:p>
          <a:p>
            <a:r>
              <a:rPr lang="en-US" sz="2800" dirty="0" smtClean="0"/>
              <a:t>Not all trauma leads to PTSD.</a:t>
            </a:r>
          </a:p>
          <a:p>
            <a:endParaRPr lang="en-US" sz="1500" dirty="0"/>
          </a:p>
          <a:p>
            <a:r>
              <a:rPr lang="en-US" sz="2800" dirty="0" smtClean="0"/>
              <a:t>PTSD is not the only diagnosable condition following a traumatic event</a:t>
            </a:r>
          </a:p>
          <a:p>
            <a:endParaRPr lang="en-US" sz="1500" dirty="0"/>
          </a:p>
          <a:p>
            <a:r>
              <a:rPr lang="en-US" sz="2800" dirty="0"/>
              <a:t>S</a:t>
            </a:r>
            <a:r>
              <a:rPr lang="en-US" sz="2800" dirty="0" smtClean="0"/>
              <a:t>ometimes </a:t>
            </a:r>
            <a:r>
              <a:rPr lang="en-US" sz="2800" dirty="0"/>
              <a:t>events that don’t bother us at first bother us later in life</a:t>
            </a:r>
            <a:r>
              <a:rPr lang="en-US" sz="2800" dirty="0" smtClean="0"/>
              <a:t>.</a:t>
            </a:r>
          </a:p>
          <a:p>
            <a:endParaRPr lang="en-US" sz="2800" dirty="0"/>
          </a:p>
          <a:p>
            <a:r>
              <a:rPr lang="en-US" sz="2800" dirty="0" smtClean="0"/>
              <a:t>PTSD </a:t>
            </a:r>
            <a:r>
              <a:rPr lang="en-US" sz="2800" i="1" dirty="0" smtClean="0"/>
              <a:t>is</a:t>
            </a:r>
            <a:r>
              <a:rPr lang="en-US" sz="2800" dirty="0" smtClean="0"/>
              <a:t> treatable &amp; symptoms </a:t>
            </a:r>
            <a:r>
              <a:rPr lang="en-US" sz="2800" i="1" dirty="0" smtClean="0"/>
              <a:t>can</a:t>
            </a:r>
            <a:r>
              <a:rPr lang="en-US" sz="2800" dirty="0" smtClean="0"/>
              <a:t> go away</a:t>
            </a:r>
            <a:endParaRPr lang="en-US" sz="2800" dirty="0"/>
          </a:p>
        </p:txBody>
      </p:sp>
    </p:spTree>
    <p:extLst>
      <p:ext uri="{BB962C8B-B14F-4D97-AF65-F5344CB8AC3E}">
        <p14:creationId xmlns:p14="http://schemas.microsoft.com/office/powerpoint/2010/main" val="1878442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trauma?</a:t>
            </a:r>
            <a:endParaRPr lang="en-US" dirty="0"/>
          </a:p>
        </p:txBody>
      </p:sp>
      <p:sp>
        <p:nvSpPr>
          <p:cNvPr id="3" name="Content Placeholder 2"/>
          <p:cNvSpPr>
            <a:spLocks noGrp="1"/>
          </p:cNvSpPr>
          <p:nvPr>
            <p:ph idx="1"/>
          </p:nvPr>
        </p:nvSpPr>
        <p:spPr/>
        <p:txBody>
          <a:bodyPr/>
          <a:lstStyle/>
          <a:p>
            <a:r>
              <a:rPr lang="en-US" sz="2800" dirty="0" smtClean="0"/>
              <a:t>Types of trauma include:</a:t>
            </a:r>
            <a:endParaRPr lang="en-US" sz="2800" dirty="0"/>
          </a:p>
          <a:p>
            <a:pPr lvl="1"/>
            <a:r>
              <a:rPr lang="en-US" sz="2800" dirty="0"/>
              <a:t>Violence</a:t>
            </a:r>
          </a:p>
          <a:p>
            <a:pPr lvl="1"/>
            <a:r>
              <a:rPr lang="en-US" sz="2800" dirty="0"/>
              <a:t>Accidents</a:t>
            </a:r>
          </a:p>
          <a:p>
            <a:pPr lvl="1"/>
            <a:r>
              <a:rPr lang="en-US" sz="2800" dirty="0"/>
              <a:t>Physical assault</a:t>
            </a:r>
          </a:p>
          <a:p>
            <a:pPr lvl="1"/>
            <a:r>
              <a:rPr lang="en-US" sz="2800" dirty="0"/>
              <a:t>Sexual assault</a:t>
            </a:r>
          </a:p>
          <a:p>
            <a:pPr lvl="1"/>
            <a:r>
              <a:rPr lang="en-US" sz="2800" dirty="0"/>
              <a:t>Natural disasters</a:t>
            </a:r>
          </a:p>
          <a:p>
            <a:pPr lvl="1"/>
            <a:r>
              <a:rPr lang="en-US" sz="2800" dirty="0"/>
              <a:t>Loss of a loved one or </a:t>
            </a:r>
            <a:r>
              <a:rPr lang="en-US" sz="2800" dirty="0" smtClean="0"/>
              <a:t>grief</a:t>
            </a:r>
          </a:p>
          <a:p>
            <a:r>
              <a:rPr lang="en-US" sz="2800" dirty="0" smtClean="0"/>
              <a:t>May be combat/military-related</a:t>
            </a:r>
            <a:endParaRPr lang="en-US" sz="28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4317" y="1779873"/>
            <a:ext cx="2225752" cy="148113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4317" y="3499128"/>
            <a:ext cx="2225752" cy="139501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7973" y="5132260"/>
            <a:ext cx="2222095" cy="152512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7017" y="2123440"/>
            <a:ext cx="1301830" cy="78109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7486" y="3093733"/>
            <a:ext cx="1261230" cy="81079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78265" y="5132260"/>
            <a:ext cx="2443357" cy="1525128"/>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56218" y="5132260"/>
            <a:ext cx="1027159" cy="1529573"/>
          </a:xfrm>
          <a:prstGeom prst="rect">
            <a:avLst/>
          </a:prstGeom>
        </p:spPr>
      </p:pic>
    </p:spTree>
    <p:extLst>
      <p:ext uri="{BB962C8B-B14F-4D97-AF65-F5344CB8AC3E}">
        <p14:creationId xmlns:p14="http://schemas.microsoft.com/office/powerpoint/2010/main" val="1248281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 Diagnostic Criteria</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US" sz="2300" b="1" dirty="0"/>
              <a:t>A. Experienced or witnessed a traumatic event </a:t>
            </a:r>
            <a:r>
              <a:rPr lang="en-US" sz="2300" dirty="0"/>
              <a:t> - exposure to actual or threatened death, serious injury, or sexual violence in one or more of the following ways:</a:t>
            </a:r>
          </a:p>
          <a:p>
            <a:pPr marL="759143" lvl="1" indent="-457200">
              <a:buAutoNum type="arabicPeriod"/>
            </a:pPr>
            <a:r>
              <a:rPr lang="en-US" sz="2300" b="1" dirty="0"/>
              <a:t>Directly experiencing </a:t>
            </a:r>
            <a:r>
              <a:rPr lang="en-US" sz="2300" dirty="0"/>
              <a:t>the traumatic event(s).</a:t>
            </a:r>
          </a:p>
          <a:p>
            <a:pPr marL="759143" lvl="1" indent="-457200">
              <a:buAutoNum type="arabicPeriod"/>
            </a:pPr>
            <a:r>
              <a:rPr lang="en-US" sz="2300" b="1" dirty="0"/>
              <a:t>Witnessing, </a:t>
            </a:r>
            <a:r>
              <a:rPr lang="en-US" sz="2300" dirty="0"/>
              <a:t>in person, the event(s) as it occurred to others.</a:t>
            </a:r>
          </a:p>
          <a:p>
            <a:pPr marL="759143" lvl="1" indent="-457200">
              <a:buAutoNum type="arabicPeriod"/>
            </a:pPr>
            <a:r>
              <a:rPr lang="en-US" sz="2300" b="1" dirty="0"/>
              <a:t>Learning </a:t>
            </a:r>
            <a:r>
              <a:rPr lang="en-US" sz="2300" dirty="0"/>
              <a:t>that the traumatic event(s) occurred to a close family member or friend. </a:t>
            </a:r>
          </a:p>
          <a:p>
            <a:pPr marL="759143" lvl="1" indent="-457200">
              <a:buAutoNum type="arabicPeriod"/>
            </a:pPr>
            <a:r>
              <a:rPr lang="en-US" sz="2300" dirty="0"/>
              <a:t>Experiencing repeated or extreme </a:t>
            </a:r>
            <a:r>
              <a:rPr lang="en-US" sz="2300" b="1" dirty="0"/>
              <a:t>exposure to aversive details of the traumatic event(s)</a:t>
            </a:r>
            <a:r>
              <a:rPr lang="en-US" sz="2300" dirty="0"/>
              <a:t> (e.g., first responders collecting human remains, police officers repeated exposed to details of child abuse). Does not apply to exposure through electronic media, TV, movies, or pictures, unless such exposure is work related.</a:t>
            </a:r>
          </a:p>
        </p:txBody>
      </p:sp>
    </p:spTree>
    <p:extLst>
      <p:ext uri="{BB962C8B-B14F-4D97-AF65-F5344CB8AC3E}">
        <p14:creationId xmlns:p14="http://schemas.microsoft.com/office/powerpoint/2010/main" val="397657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PTSD symptoms?</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290653238"/>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6667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PTSD symptoms? </a:t>
            </a:r>
            <a:endParaRPr lang="en-US" dirty="0"/>
          </a:p>
        </p:txBody>
      </p:sp>
      <p:sp>
        <p:nvSpPr>
          <p:cNvPr id="3" name="Content Placeholder 2"/>
          <p:cNvSpPr>
            <a:spLocks noGrp="1"/>
          </p:cNvSpPr>
          <p:nvPr>
            <p:ph idx="1"/>
          </p:nvPr>
        </p:nvSpPr>
        <p:spPr/>
        <p:txBody>
          <a:bodyPr>
            <a:normAutofit/>
          </a:bodyPr>
          <a:lstStyle/>
          <a:p>
            <a:r>
              <a:rPr lang="en-US" sz="2800" b="1" dirty="0" smtClean="0"/>
              <a:t>4 Symptom Clusters:</a:t>
            </a:r>
          </a:p>
          <a:p>
            <a:pPr lvl="1"/>
            <a:r>
              <a:rPr lang="en-US" sz="2800" dirty="0" smtClean="0"/>
              <a:t>Re-experiencing</a:t>
            </a:r>
          </a:p>
          <a:p>
            <a:pPr lvl="1"/>
            <a:r>
              <a:rPr lang="en-US" sz="2800" dirty="0" smtClean="0"/>
              <a:t>Avoidance</a:t>
            </a:r>
          </a:p>
          <a:p>
            <a:pPr lvl="1"/>
            <a:r>
              <a:rPr lang="en-US" sz="2800" dirty="0" smtClean="0"/>
              <a:t>“Negative” Changes in Thoughts and Mood</a:t>
            </a:r>
          </a:p>
          <a:p>
            <a:pPr lvl="1"/>
            <a:r>
              <a:rPr lang="en-US" sz="2800" dirty="0" smtClean="0"/>
              <a:t>Arousal</a:t>
            </a:r>
            <a:endParaRPr lang="en-US" sz="2800" dirty="0"/>
          </a:p>
        </p:txBody>
      </p:sp>
    </p:spTree>
    <p:extLst>
      <p:ext uri="{BB962C8B-B14F-4D97-AF65-F5344CB8AC3E}">
        <p14:creationId xmlns:p14="http://schemas.microsoft.com/office/powerpoint/2010/main" val="1559240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 Diagnostic Criteria</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600" b="1" dirty="0"/>
              <a:t>B. </a:t>
            </a:r>
            <a:r>
              <a:rPr lang="en-US" sz="2600" b="1" dirty="0" smtClean="0"/>
              <a:t>Re-experiencing symptoms</a:t>
            </a:r>
            <a:endParaRPr lang="en-US" sz="2600" dirty="0" smtClean="0"/>
          </a:p>
          <a:p>
            <a:pPr lvl="1">
              <a:buFont typeface="Wingdings" panose="05000000000000000000" pitchFamily="2" charset="2"/>
              <a:buChar char="q"/>
            </a:pPr>
            <a:r>
              <a:rPr lang="en-US" sz="2600" b="1" dirty="0" smtClean="0"/>
              <a:t>Recurrent, involuntary, and intrusive distressing memories </a:t>
            </a:r>
            <a:r>
              <a:rPr lang="en-US" sz="2600" dirty="0" smtClean="0"/>
              <a:t>of the traumatic event(s)</a:t>
            </a:r>
          </a:p>
          <a:p>
            <a:pPr lvl="1">
              <a:buFont typeface="Wingdings" panose="05000000000000000000" pitchFamily="2" charset="2"/>
              <a:buChar char="q"/>
            </a:pPr>
            <a:r>
              <a:rPr lang="en-US" sz="2600" b="1" dirty="0" smtClean="0"/>
              <a:t>Recurrent</a:t>
            </a:r>
            <a:r>
              <a:rPr lang="en-US" sz="2600" b="1" dirty="0"/>
              <a:t>, distressing dreams </a:t>
            </a:r>
            <a:r>
              <a:rPr lang="en-US" sz="2600" dirty="0" smtClean="0"/>
              <a:t>directly </a:t>
            </a:r>
            <a:r>
              <a:rPr lang="en-US" sz="2600" dirty="0"/>
              <a:t>related to the event(s)</a:t>
            </a:r>
          </a:p>
          <a:p>
            <a:pPr lvl="1">
              <a:buFont typeface="Wingdings" panose="05000000000000000000" pitchFamily="2" charset="2"/>
              <a:buChar char="q"/>
            </a:pPr>
            <a:r>
              <a:rPr lang="en-US" sz="2600" b="1" dirty="0" smtClean="0"/>
              <a:t>Flashbacks </a:t>
            </a:r>
            <a:r>
              <a:rPr lang="en-US" sz="2600" dirty="0"/>
              <a:t>in which the individual feels or acts as if the traumatic </a:t>
            </a:r>
            <a:r>
              <a:rPr lang="en-US" sz="2600" dirty="0" smtClean="0"/>
              <a:t>event(s) was </a:t>
            </a:r>
            <a:r>
              <a:rPr lang="en-US" sz="2600" i="1" dirty="0" smtClean="0"/>
              <a:t>truly</a:t>
            </a:r>
            <a:r>
              <a:rPr lang="en-US" sz="2600" dirty="0" smtClean="0"/>
              <a:t> happening in the here-and-now</a:t>
            </a:r>
            <a:endParaRPr lang="en-US" sz="2600" dirty="0"/>
          </a:p>
          <a:p>
            <a:pPr lvl="1">
              <a:buFont typeface="Wingdings" panose="05000000000000000000" pitchFamily="2" charset="2"/>
              <a:buChar char="q"/>
            </a:pPr>
            <a:r>
              <a:rPr lang="en-US" sz="2600" b="1" dirty="0"/>
              <a:t>Intense or prolonged </a:t>
            </a:r>
            <a:r>
              <a:rPr lang="en-US" sz="2600" b="1" dirty="0" smtClean="0"/>
              <a:t>emotional distress </a:t>
            </a:r>
            <a:r>
              <a:rPr lang="en-US" sz="2600" dirty="0" smtClean="0"/>
              <a:t>when reminded of the traumatic event(s)</a:t>
            </a:r>
            <a:endParaRPr lang="en-US" sz="2600" dirty="0"/>
          </a:p>
          <a:p>
            <a:pPr lvl="1">
              <a:buFont typeface="Wingdings" panose="05000000000000000000" pitchFamily="2" charset="2"/>
              <a:buChar char="q"/>
            </a:pPr>
            <a:r>
              <a:rPr lang="en-US" sz="2600" b="1" dirty="0"/>
              <a:t>Marked </a:t>
            </a:r>
            <a:r>
              <a:rPr lang="en-US" sz="2600" b="1" dirty="0" smtClean="0"/>
              <a:t>physiological </a:t>
            </a:r>
            <a:r>
              <a:rPr lang="en-US" sz="2600" b="1" dirty="0"/>
              <a:t>reactions </a:t>
            </a:r>
            <a:r>
              <a:rPr lang="en-US" sz="2600" dirty="0" smtClean="0"/>
              <a:t>when reminded of the traumatic event(s)</a:t>
            </a:r>
            <a:endParaRPr lang="en-US" sz="2600" dirty="0"/>
          </a:p>
        </p:txBody>
      </p:sp>
    </p:spTree>
    <p:extLst>
      <p:ext uri="{BB962C8B-B14F-4D97-AF65-F5344CB8AC3E}">
        <p14:creationId xmlns:p14="http://schemas.microsoft.com/office/powerpoint/2010/main" val="32345636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 Diagnostic Criteria</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600" b="1" dirty="0"/>
              <a:t>C. Avoidance symptoms </a:t>
            </a:r>
            <a:endParaRPr lang="en-US" sz="2600" dirty="0"/>
          </a:p>
          <a:p>
            <a:pPr lvl="1">
              <a:buFont typeface="Wingdings" panose="05000000000000000000" pitchFamily="2" charset="2"/>
              <a:buChar char="q"/>
            </a:pPr>
            <a:r>
              <a:rPr lang="en-US" sz="2600" b="1" dirty="0"/>
              <a:t>Avoidance </a:t>
            </a:r>
            <a:r>
              <a:rPr lang="en-US" sz="2600" b="1" dirty="0" smtClean="0"/>
              <a:t>of, </a:t>
            </a:r>
            <a:r>
              <a:rPr lang="en-US" sz="2600" b="1" dirty="0"/>
              <a:t>or efforts to </a:t>
            </a:r>
            <a:r>
              <a:rPr lang="en-US" sz="2600" b="1" dirty="0" smtClean="0"/>
              <a:t>avoid, </a:t>
            </a:r>
            <a:r>
              <a:rPr lang="en-US" sz="2600" b="1" dirty="0"/>
              <a:t>distressing memories, thoughts, or feelings </a:t>
            </a:r>
            <a:r>
              <a:rPr lang="en-US" sz="2600" dirty="0" smtClean="0"/>
              <a:t>related to the </a:t>
            </a:r>
            <a:r>
              <a:rPr lang="en-US" sz="2600" dirty="0"/>
              <a:t>traumatic event(s)</a:t>
            </a:r>
          </a:p>
          <a:p>
            <a:pPr lvl="1">
              <a:buFont typeface="Wingdings" panose="05000000000000000000" pitchFamily="2" charset="2"/>
              <a:buChar char="q"/>
            </a:pPr>
            <a:r>
              <a:rPr lang="en-US" sz="2600" b="1" dirty="0"/>
              <a:t>Avoidance </a:t>
            </a:r>
            <a:r>
              <a:rPr lang="en-US" sz="2600" b="1" dirty="0" smtClean="0"/>
              <a:t>of, </a:t>
            </a:r>
            <a:r>
              <a:rPr lang="en-US" sz="2600" b="1" dirty="0"/>
              <a:t>or efforts to </a:t>
            </a:r>
            <a:r>
              <a:rPr lang="en-US" sz="2600" b="1" dirty="0" smtClean="0"/>
              <a:t>avoid, </a:t>
            </a:r>
            <a:r>
              <a:rPr lang="en-US" sz="2600" b="1" dirty="0"/>
              <a:t>external reminders </a:t>
            </a:r>
            <a:r>
              <a:rPr lang="en-US" sz="2600" dirty="0" smtClean="0"/>
              <a:t>of the traumatic event(s) (e.g., people</a:t>
            </a:r>
            <a:r>
              <a:rPr lang="en-US" sz="2600" dirty="0"/>
              <a:t>, places, conversations, activities, objects, </a:t>
            </a:r>
            <a:r>
              <a:rPr lang="en-US" sz="2600" dirty="0" smtClean="0"/>
              <a:t>situations)</a:t>
            </a:r>
            <a:endParaRPr lang="en-US" sz="2600" dirty="0"/>
          </a:p>
        </p:txBody>
      </p:sp>
    </p:spTree>
    <p:extLst>
      <p:ext uri="{BB962C8B-B14F-4D97-AF65-F5344CB8AC3E}">
        <p14:creationId xmlns:p14="http://schemas.microsoft.com/office/powerpoint/2010/main" val="2578494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 training &amp; experience</a:t>
            </a:r>
            <a:endParaRPr lang="en-US" dirty="0"/>
          </a:p>
        </p:txBody>
      </p:sp>
      <p:sp>
        <p:nvSpPr>
          <p:cNvPr id="3" name="Content Placeholder 2"/>
          <p:cNvSpPr>
            <a:spLocks noGrp="1"/>
          </p:cNvSpPr>
          <p:nvPr>
            <p:ph idx="1"/>
          </p:nvPr>
        </p:nvSpPr>
        <p:spPr/>
        <p:txBody>
          <a:bodyPr>
            <a:normAutofit/>
          </a:bodyPr>
          <a:lstStyle/>
          <a:p>
            <a:r>
              <a:rPr lang="en-US" sz="2800" dirty="0" smtClean="0"/>
              <a:t>Plan for Everything</a:t>
            </a:r>
          </a:p>
          <a:p>
            <a:pPr marL="0" indent="0">
              <a:buNone/>
            </a:pPr>
            <a:endParaRPr lang="en-US" sz="2800" dirty="0" smtClean="0"/>
          </a:p>
          <a:p>
            <a:r>
              <a:rPr lang="en-US" sz="2800" dirty="0" smtClean="0"/>
              <a:t>Control Everything</a:t>
            </a:r>
          </a:p>
          <a:p>
            <a:pPr marL="0" indent="0">
              <a:buNone/>
            </a:pPr>
            <a:endParaRPr lang="en-US" sz="2800" dirty="0" smtClean="0"/>
          </a:p>
          <a:p>
            <a:r>
              <a:rPr lang="en-US" sz="2800" dirty="0" smtClean="0"/>
              <a:t>Mission Focus/Compartmentalizing</a:t>
            </a:r>
          </a:p>
          <a:p>
            <a:pPr marL="0" indent="0">
              <a:buNone/>
            </a:pPr>
            <a:endParaRPr lang="en-US" sz="2800" dirty="0" smtClean="0"/>
          </a:p>
          <a:p>
            <a:r>
              <a:rPr lang="en-US" sz="2800" dirty="0" smtClean="0"/>
              <a:t>Emotional Numbness</a:t>
            </a:r>
          </a:p>
        </p:txBody>
      </p:sp>
    </p:spTree>
    <p:extLst>
      <p:ext uri="{BB962C8B-B14F-4D97-AF65-F5344CB8AC3E}">
        <p14:creationId xmlns:p14="http://schemas.microsoft.com/office/powerpoint/2010/main" val="153468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 Diagnostic Criteria</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US" sz="2400" b="1" dirty="0"/>
              <a:t>D. </a:t>
            </a:r>
            <a:r>
              <a:rPr lang="en-US" sz="2400" b="1" dirty="0" smtClean="0"/>
              <a:t>“Negative” changes to thoughts and mood</a:t>
            </a:r>
            <a:endParaRPr lang="en-US" sz="2400" b="1" dirty="0"/>
          </a:p>
          <a:p>
            <a:pPr lvl="1">
              <a:buFont typeface="Wingdings" panose="05000000000000000000" pitchFamily="2" charset="2"/>
              <a:buChar char="q"/>
            </a:pPr>
            <a:r>
              <a:rPr lang="en-US" sz="2400" b="1" dirty="0"/>
              <a:t>Inability to remember </a:t>
            </a:r>
            <a:r>
              <a:rPr lang="en-US" sz="2400" dirty="0"/>
              <a:t>an important aspect of the traumatic event(s)</a:t>
            </a:r>
          </a:p>
          <a:p>
            <a:pPr lvl="1">
              <a:buFont typeface="Wingdings" panose="05000000000000000000" pitchFamily="2" charset="2"/>
              <a:buChar char="q"/>
            </a:pPr>
            <a:r>
              <a:rPr lang="en-US" sz="2400" dirty="0"/>
              <a:t>Persistent and exaggerated </a:t>
            </a:r>
            <a:r>
              <a:rPr lang="en-US" sz="2400" dirty="0" smtClean="0"/>
              <a:t>“</a:t>
            </a:r>
            <a:r>
              <a:rPr lang="en-US" sz="2400" b="1" dirty="0" smtClean="0"/>
              <a:t>negative” </a:t>
            </a:r>
            <a:r>
              <a:rPr lang="en-US" sz="2400" b="1" dirty="0"/>
              <a:t>beliefs </a:t>
            </a:r>
            <a:r>
              <a:rPr lang="en-US" sz="2400" b="1" dirty="0" smtClean="0"/>
              <a:t>about </a:t>
            </a:r>
            <a:r>
              <a:rPr lang="en-US" sz="2400" b="1" dirty="0"/>
              <a:t>oneself, others, or the world </a:t>
            </a:r>
            <a:endParaRPr lang="en-US" sz="2400" b="1" dirty="0" smtClean="0"/>
          </a:p>
          <a:p>
            <a:pPr lvl="1">
              <a:buFont typeface="Wingdings" panose="05000000000000000000" pitchFamily="2" charset="2"/>
              <a:buChar char="q"/>
            </a:pPr>
            <a:r>
              <a:rPr lang="en-US" sz="2400" dirty="0" smtClean="0"/>
              <a:t>Persistent</a:t>
            </a:r>
            <a:r>
              <a:rPr lang="en-US" sz="2400" dirty="0"/>
              <a:t>, </a:t>
            </a:r>
            <a:r>
              <a:rPr lang="en-US" sz="2400" b="1" dirty="0"/>
              <a:t>distorted </a:t>
            </a:r>
            <a:r>
              <a:rPr lang="en-US" sz="2400" b="1" dirty="0" smtClean="0"/>
              <a:t>thoughts/beliefs </a:t>
            </a:r>
            <a:r>
              <a:rPr lang="en-US" sz="2400" dirty="0" smtClean="0"/>
              <a:t>about </a:t>
            </a:r>
            <a:r>
              <a:rPr lang="en-US" sz="2400" dirty="0"/>
              <a:t>the cause or consequences of the traumatic event(s) </a:t>
            </a:r>
          </a:p>
          <a:p>
            <a:pPr lvl="1">
              <a:buFont typeface="Wingdings" panose="05000000000000000000" pitchFamily="2" charset="2"/>
              <a:buChar char="q"/>
            </a:pPr>
            <a:r>
              <a:rPr lang="en-US" sz="2400" dirty="0" smtClean="0"/>
              <a:t>Persistent “</a:t>
            </a:r>
            <a:r>
              <a:rPr lang="en-US" sz="2400" b="1" dirty="0" smtClean="0"/>
              <a:t>negative” </a:t>
            </a:r>
            <a:r>
              <a:rPr lang="en-US" sz="2400" b="1" dirty="0"/>
              <a:t>emotional state</a:t>
            </a:r>
            <a:r>
              <a:rPr lang="en-US" sz="2400" dirty="0"/>
              <a:t> (e.g., fear, horror, anger, guilt, or shame)</a:t>
            </a:r>
          </a:p>
          <a:p>
            <a:pPr lvl="1">
              <a:buFont typeface="Wingdings" panose="05000000000000000000" pitchFamily="2" charset="2"/>
              <a:buChar char="q"/>
            </a:pPr>
            <a:r>
              <a:rPr lang="en-US" sz="2400" b="1" dirty="0" smtClean="0"/>
              <a:t>Diminished </a:t>
            </a:r>
            <a:r>
              <a:rPr lang="en-US" sz="2400" b="1" dirty="0"/>
              <a:t>interest </a:t>
            </a:r>
            <a:r>
              <a:rPr lang="en-US" sz="2400" dirty="0"/>
              <a:t>or participation in significant activities</a:t>
            </a:r>
          </a:p>
          <a:p>
            <a:pPr lvl="1">
              <a:buFont typeface="Wingdings" panose="05000000000000000000" pitchFamily="2" charset="2"/>
              <a:buChar char="q"/>
            </a:pPr>
            <a:r>
              <a:rPr lang="en-US" sz="2400" dirty="0"/>
              <a:t>Feelings of </a:t>
            </a:r>
            <a:r>
              <a:rPr lang="en-US" sz="2400" b="1" dirty="0"/>
              <a:t>detachment or estrangement </a:t>
            </a:r>
            <a:r>
              <a:rPr lang="en-US" sz="2400" dirty="0"/>
              <a:t>from others</a:t>
            </a:r>
          </a:p>
          <a:p>
            <a:pPr lvl="1">
              <a:buFont typeface="Wingdings" panose="05000000000000000000" pitchFamily="2" charset="2"/>
              <a:buChar char="q"/>
            </a:pPr>
            <a:r>
              <a:rPr lang="en-US" sz="2400" dirty="0"/>
              <a:t>Persistent </a:t>
            </a:r>
            <a:r>
              <a:rPr lang="en-US" sz="2400" b="1" dirty="0"/>
              <a:t>inability to experience </a:t>
            </a:r>
            <a:r>
              <a:rPr lang="en-US" sz="2400" b="1" dirty="0" smtClean="0"/>
              <a:t>“positive” emotions</a:t>
            </a:r>
            <a:endParaRPr lang="en-US" sz="2400" dirty="0"/>
          </a:p>
        </p:txBody>
      </p:sp>
    </p:spTree>
    <p:extLst>
      <p:ext uri="{BB962C8B-B14F-4D97-AF65-F5344CB8AC3E}">
        <p14:creationId xmlns:p14="http://schemas.microsoft.com/office/powerpoint/2010/main" val="10955778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 Diagnostic Criteria</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400" b="1" dirty="0"/>
              <a:t>E. Arousal symptoms</a:t>
            </a:r>
          </a:p>
          <a:p>
            <a:pPr lvl="1">
              <a:buFont typeface="Wingdings" panose="05000000000000000000" pitchFamily="2" charset="2"/>
              <a:buChar char="q"/>
            </a:pPr>
            <a:r>
              <a:rPr lang="en-US" sz="2400" dirty="0"/>
              <a:t>Irritable and angry outbursts </a:t>
            </a:r>
          </a:p>
          <a:p>
            <a:pPr lvl="1">
              <a:buFont typeface="Wingdings" panose="05000000000000000000" pitchFamily="2" charset="2"/>
              <a:buChar char="q"/>
            </a:pPr>
            <a:r>
              <a:rPr lang="en-US" sz="2400" dirty="0" smtClean="0"/>
              <a:t>Reckless </a:t>
            </a:r>
            <a:r>
              <a:rPr lang="en-US" sz="2400" dirty="0"/>
              <a:t>or self-destructive behavior</a:t>
            </a:r>
          </a:p>
          <a:p>
            <a:pPr lvl="1">
              <a:buFont typeface="Wingdings" panose="05000000000000000000" pitchFamily="2" charset="2"/>
              <a:buChar char="q"/>
            </a:pPr>
            <a:r>
              <a:rPr lang="en-US" sz="2400" dirty="0"/>
              <a:t>Hypervigilance </a:t>
            </a:r>
          </a:p>
          <a:p>
            <a:pPr lvl="1">
              <a:buFont typeface="Wingdings" panose="05000000000000000000" pitchFamily="2" charset="2"/>
              <a:buChar char="q"/>
            </a:pPr>
            <a:r>
              <a:rPr lang="en-US" sz="2400" dirty="0"/>
              <a:t>Exaggerated startle response</a:t>
            </a:r>
          </a:p>
          <a:p>
            <a:pPr lvl="1">
              <a:buFont typeface="Wingdings" panose="05000000000000000000" pitchFamily="2" charset="2"/>
              <a:buChar char="q"/>
            </a:pPr>
            <a:r>
              <a:rPr lang="en-US" sz="2400" dirty="0"/>
              <a:t>Problems with concentration</a:t>
            </a:r>
          </a:p>
          <a:p>
            <a:pPr lvl="1">
              <a:buFont typeface="Wingdings" panose="05000000000000000000" pitchFamily="2" charset="2"/>
              <a:buChar char="q"/>
            </a:pPr>
            <a:r>
              <a:rPr lang="en-US" sz="2400" dirty="0"/>
              <a:t>Sleep disturbance (e.g., difficulty falling or staying asleep or restless sleep)</a:t>
            </a:r>
          </a:p>
          <a:p>
            <a:pPr>
              <a:buFont typeface="Wingdings" panose="05000000000000000000" pitchFamily="2" charset="2"/>
              <a:buChar char="q"/>
            </a:pPr>
            <a:r>
              <a:rPr lang="en-US" sz="2400" b="1" dirty="0" smtClean="0"/>
              <a:t>Symptoms persist for </a:t>
            </a:r>
            <a:r>
              <a:rPr lang="en-US" sz="2400" b="1" dirty="0"/>
              <a:t>more than 1 month.</a:t>
            </a:r>
          </a:p>
          <a:p>
            <a:pPr>
              <a:buFont typeface="Wingdings" panose="05000000000000000000" pitchFamily="2" charset="2"/>
              <a:buChar char="q"/>
            </a:pPr>
            <a:r>
              <a:rPr lang="en-US" sz="2400" b="1" dirty="0" smtClean="0"/>
              <a:t>Symptoms are severely distressing and/or significantly impair functioning </a:t>
            </a:r>
            <a:r>
              <a:rPr lang="en-US" sz="2400" b="1" dirty="0"/>
              <a:t>in social, occupational, or other important </a:t>
            </a:r>
            <a:r>
              <a:rPr lang="en-US" sz="2400" b="1" dirty="0" smtClean="0"/>
              <a:t>areas of life.</a:t>
            </a:r>
            <a:endParaRPr lang="en-US" sz="2400" dirty="0"/>
          </a:p>
        </p:txBody>
      </p:sp>
    </p:spTree>
    <p:extLst>
      <p:ext uri="{BB962C8B-B14F-4D97-AF65-F5344CB8AC3E}">
        <p14:creationId xmlns:p14="http://schemas.microsoft.com/office/powerpoint/2010/main" val="40422386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PTSD</a:t>
            </a:r>
            <a:endParaRPr lang="en-US" dirty="0"/>
          </a:p>
        </p:txBody>
      </p:sp>
      <p:sp>
        <p:nvSpPr>
          <p:cNvPr id="3" name="Content Placeholder 2"/>
          <p:cNvSpPr>
            <a:spLocks noGrp="1"/>
          </p:cNvSpPr>
          <p:nvPr>
            <p:ph idx="1"/>
          </p:nvPr>
        </p:nvSpPr>
        <p:spPr/>
        <p:txBody>
          <a:bodyPr>
            <a:normAutofit/>
          </a:bodyPr>
          <a:lstStyle/>
          <a:p>
            <a:r>
              <a:rPr lang="en-US" sz="2800" dirty="0" smtClean="0"/>
              <a:t>Common adjustment issues reported by Veterans with PTSD:</a:t>
            </a:r>
          </a:p>
          <a:p>
            <a:pPr lvl="1"/>
            <a:r>
              <a:rPr lang="en-US" sz="2600" dirty="0" smtClean="0"/>
              <a:t>Difficulty concentrating (school, work, etc.)</a:t>
            </a:r>
          </a:p>
          <a:p>
            <a:pPr lvl="1"/>
            <a:r>
              <a:rPr lang="en-US" sz="2600" dirty="0" smtClean="0"/>
              <a:t>Overwhelmed by activities in public spaces</a:t>
            </a:r>
          </a:p>
          <a:p>
            <a:pPr lvl="1"/>
            <a:r>
              <a:rPr lang="en-US" sz="2600" dirty="0"/>
              <a:t>Feeling less connected to others</a:t>
            </a:r>
          </a:p>
          <a:p>
            <a:pPr lvl="1"/>
            <a:r>
              <a:rPr lang="en-US" sz="2600" dirty="0" smtClean="0"/>
              <a:t>Withdrawing from relationships</a:t>
            </a:r>
          </a:p>
          <a:p>
            <a:pPr lvl="1"/>
            <a:r>
              <a:rPr lang="en-US" sz="2600" dirty="0"/>
              <a:t>Volatile professional and personal </a:t>
            </a:r>
            <a:r>
              <a:rPr lang="en-US" sz="2600" dirty="0" smtClean="0"/>
              <a:t>relationships</a:t>
            </a:r>
          </a:p>
          <a:p>
            <a:pPr lvl="1"/>
            <a:r>
              <a:rPr lang="en-US" sz="2600" dirty="0"/>
              <a:t>Disturbed sleep</a:t>
            </a:r>
          </a:p>
          <a:p>
            <a:pPr lvl="1"/>
            <a:r>
              <a:rPr lang="en-US" sz="2600" dirty="0" smtClean="0"/>
              <a:t>Fatigued</a:t>
            </a:r>
          </a:p>
          <a:p>
            <a:pPr lvl="1"/>
            <a:r>
              <a:rPr lang="en-US" sz="2600" dirty="0" smtClean="0"/>
              <a:t>Alcohol and substance abuse</a:t>
            </a:r>
          </a:p>
        </p:txBody>
      </p:sp>
    </p:spTree>
    <p:extLst>
      <p:ext uri="{BB962C8B-B14F-4D97-AF65-F5344CB8AC3E}">
        <p14:creationId xmlns:p14="http://schemas.microsoft.com/office/powerpoint/2010/main" val="1442214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PTSD</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Real costs of PTSD – physical, emotional, social, professional, academic, etc.</a:t>
            </a:r>
          </a:p>
          <a:p>
            <a:endParaRPr lang="en-US" sz="2800" dirty="0"/>
          </a:p>
          <a:p>
            <a:r>
              <a:rPr lang="en-US" sz="2800" dirty="0" smtClean="0"/>
              <a:t>Why not seek treatment? </a:t>
            </a:r>
          </a:p>
          <a:p>
            <a:pPr lvl="1"/>
            <a:r>
              <a:rPr lang="en-US" sz="2800" dirty="0"/>
              <a:t>Messages about mental health from family, community/peers, military </a:t>
            </a:r>
          </a:p>
          <a:p>
            <a:pPr lvl="1"/>
            <a:r>
              <a:rPr lang="en-US" sz="2800" dirty="0" smtClean="0"/>
              <a:t>Stigma </a:t>
            </a:r>
          </a:p>
          <a:p>
            <a:pPr lvl="1"/>
            <a:r>
              <a:rPr lang="en-US" sz="2800" dirty="0" smtClean="0"/>
              <a:t>Confidentiality</a:t>
            </a:r>
          </a:p>
          <a:p>
            <a:pPr lvl="1"/>
            <a:r>
              <a:rPr lang="en-US" sz="2800" dirty="0" smtClean="0"/>
              <a:t>Time, too many demands</a:t>
            </a:r>
          </a:p>
          <a:p>
            <a:pPr lvl="1"/>
            <a:r>
              <a:rPr lang="en-US" sz="2800" dirty="0" smtClean="0"/>
              <a:t>Finances</a:t>
            </a:r>
          </a:p>
          <a:p>
            <a:pPr lvl="1"/>
            <a:r>
              <a:rPr lang="en-US" sz="2800" dirty="0" smtClean="0"/>
              <a:t>Concern about whether treatment will work</a:t>
            </a:r>
          </a:p>
          <a:p>
            <a:pPr lvl="1"/>
            <a:r>
              <a:rPr lang="en-US" sz="2800" dirty="0" smtClean="0"/>
              <a:t>May not realize the distress/impact</a:t>
            </a:r>
          </a:p>
          <a:p>
            <a:pPr lvl="1"/>
            <a:r>
              <a:rPr lang="en-US" sz="2800" dirty="0" smtClean="0"/>
              <a:t>PTSD symptoms – avoidance, distrust, etc.</a:t>
            </a:r>
            <a:endParaRPr lang="en-US" sz="2600" dirty="0" smtClean="0"/>
          </a:p>
        </p:txBody>
      </p:sp>
    </p:spTree>
    <p:extLst>
      <p:ext uri="{BB962C8B-B14F-4D97-AF65-F5344CB8AC3E}">
        <p14:creationId xmlns:p14="http://schemas.microsoft.com/office/powerpoint/2010/main" val="14011685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PTSD</a:t>
            </a:r>
            <a:endParaRPr lang="en-US" dirty="0"/>
          </a:p>
        </p:txBody>
      </p:sp>
      <p:sp>
        <p:nvSpPr>
          <p:cNvPr id="3" name="Content Placeholder 2"/>
          <p:cNvSpPr>
            <a:spLocks noGrp="1"/>
          </p:cNvSpPr>
          <p:nvPr>
            <p:ph idx="1"/>
          </p:nvPr>
        </p:nvSpPr>
        <p:spPr/>
        <p:txBody>
          <a:bodyPr>
            <a:normAutofit/>
          </a:bodyPr>
          <a:lstStyle/>
          <a:p>
            <a:r>
              <a:rPr lang="en-US" sz="2800" dirty="0" smtClean="0"/>
              <a:t>Discussion: </a:t>
            </a:r>
            <a:r>
              <a:rPr lang="en-US" sz="2600" dirty="0" smtClean="0"/>
              <a:t>How do PTSD symptoms affect student Veterans? When returning home, a service member may find it hard to…</a:t>
            </a:r>
          </a:p>
        </p:txBody>
      </p:sp>
    </p:spTree>
    <p:extLst>
      <p:ext uri="{BB962C8B-B14F-4D97-AF65-F5344CB8AC3E}">
        <p14:creationId xmlns:p14="http://schemas.microsoft.com/office/powerpoint/2010/main" val="26559217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PTSD</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t>Problems with attention and concentration due to insomnia and feeling “on edge”</a:t>
            </a:r>
          </a:p>
          <a:p>
            <a:r>
              <a:rPr lang="en-US" sz="2800" dirty="0" smtClean="0"/>
              <a:t>Chronic pain – difficult to sit for long periods</a:t>
            </a:r>
          </a:p>
          <a:p>
            <a:r>
              <a:rPr lang="en-US" sz="2800" dirty="0" smtClean="0"/>
              <a:t>Sensitive to war references – easily angered</a:t>
            </a:r>
          </a:p>
          <a:p>
            <a:r>
              <a:rPr lang="en-US" sz="2800" dirty="0" smtClean="0"/>
              <a:t>Feeling “different”, causing social isolation or interpersonal difficulties</a:t>
            </a:r>
          </a:p>
          <a:p>
            <a:r>
              <a:rPr lang="en-US" sz="2800" dirty="0" smtClean="0"/>
              <a:t>Impatience/anger with academic paperwork process</a:t>
            </a:r>
          </a:p>
          <a:p>
            <a:r>
              <a:rPr lang="en-US" sz="2800" dirty="0" smtClean="0"/>
              <a:t>Discomfort in crowds (standing in line, big classrooms, cafeterias), or closed spaces</a:t>
            </a:r>
          </a:p>
          <a:p>
            <a:r>
              <a:rPr lang="en-US" sz="2800" dirty="0" smtClean="0"/>
              <a:t>Lack of structure may be overwhelming</a:t>
            </a:r>
          </a:p>
          <a:p>
            <a:r>
              <a:rPr lang="en-US" sz="2800" dirty="0" smtClean="0"/>
              <a:t>Sleep difficulties </a:t>
            </a:r>
            <a:r>
              <a:rPr lang="en-US" sz="2800" dirty="0" smtClean="0">
                <a:sym typeface="Wingdings"/>
              </a:rPr>
              <a:t> reduced ability to consolidate memories, may take longer to complete assignments  lower scores, frustration</a:t>
            </a:r>
            <a:endParaRPr lang="en-US" sz="2800" dirty="0" smtClean="0"/>
          </a:p>
        </p:txBody>
      </p:sp>
    </p:spTree>
    <p:extLst>
      <p:ext uri="{BB962C8B-B14F-4D97-AF65-F5344CB8AC3E}">
        <p14:creationId xmlns:p14="http://schemas.microsoft.com/office/powerpoint/2010/main" val="9913848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 help our student Veterans?</a:t>
            </a:r>
            <a:endParaRPr lang="en-US" dirty="0"/>
          </a:p>
        </p:txBody>
      </p:sp>
      <p:sp>
        <p:nvSpPr>
          <p:cNvPr id="3" name="Content Placeholder 2"/>
          <p:cNvSpPr>
            <a:spLocks noGrp="1"/>
          </p:cNvSpPr>
          <p:nvPr>
            <p:ph idx="1"/>
          </p:nvPr>
        </p:nvSpPr>
        <p:spPr/>
        <p:txBody>
          <a:bodyPr>
            <a:normAutofit/>
          </a:bodyPr>
          <a:lstStyle/>
          <a:p>
            <a:r>
              <a:rPr lang="en-US" sz="3200" dirty="0" smtClean="0"/>
              <a:t>What to do? Get their “BACK”:</a:t>
            </a:r>
          </a:p>
          <a:p>
            <a:pPr lvl="1"/>
            <a:r>
              <a:rPr lang="en-US" sz="3200" b="1" dirty="0" smtClean="0"/>
              <a:t>B</a:t>
            </a:r>
            <a:r>
              <a:rPr lang="en-US" sz="3200" dirty="0" smtClean="0"/>
              <a:t>e mindful</a:t>
            </a:r>
          </a:p>
          <a:p>
            <a:pPr lvl="1"/>
            <a:r>
              <a:rPr lang="en-US" sz="3200" b="1" dirty="0" smtClean="0"/>
              <a:t>A</a:t>
            </a:r>
            <a:r>
              <a:rPr lang="en-US" sz="3200" dirty="0" smtClean="0"/>
              <a:t>sk questions (be brave!)</a:t>
            </a:r>
          </a:p>
          <a:p>
            <a:pPr lvl="1"/>
            <a:r>
              <a:rPr lang="en-US" sz="3200" b="1" dirty="0" smtClean="0"/>
              <a:t>C</a:t>
            </a:r>
            <a:r>
              <a:rPr lang="en-US" sz="3200" dirty="0" smtClean="0"/>
              <a:t>heck-in / follow-up </a:t>
            </a:r>
          </a:p>
          <a:p>
            <a:pPr lvl="1"/>
            <a:r>
              <a:rPr lang="en-US" sz="3200" b="1" dirty="0" smtClean="0"/>
              <a:t>K</a:t>
            </a:r>
            <a:r>
              <a:rPr lang="en-US" sz="3200" dirty="0" smtClean="0"/>
              <a:t>eep a list of helpful resources</a:t>
            </a:r>
          </a:p>
          <a:p>
            <a:pPr lvl="1"/>
            <a:endParaRPr lang="en-US" sz="2400" dirty="0" smtClean="0"/>
          </a:p>
          <a:p>
            <a:pPr lvl="1"/>
            <a:endParaRPr lang="en-US" sz="2400" dirty="0" smtClean="0"/>
          </a:p>
        </p:txBody>
      </p:sp>
    </p:spTree>
    <p:extLst>
      <p:ext uri="{BB962C8B-B14F-4D97-AF65-F5344CB8AC3E}">
        <p14:creationId xmlns:p14="http://schemas.microsoft.com/office/powerpoint/2010/main" val="290733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68738" y="1449394"/>
            <a:ext cx="7315200" cy="46451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3786391" y="972346"/>
            <a:ext cx="6581104" cy="523220"/>
          </a:xfrm>
          <a:prstGeom prst="rect">
            <a:avLst/>
          </a:prstGeom>
          <a:noFill/>
        </p:spPr>
        <p:txBody>
          <a:bodyPr wrap="square" rtlCol="0">
            <a:spAutoFit/>
          </a:bodyPr>
          <a:lstStyle/>
          <a:p>
            <a:r>
              <a:rPr lang="en-US" sz="2800" dirty="0" smtClean="0">
                <a:solidFill>
                  <a:schemeClr val="tx1">
                    <a:lumMod val="65000"/>
                    <a:lumOff val="35000"/>
                  </a:schemeClr>
                </a:solidFill>
                <a:sym typeface="Wingdings" panose="05000000000000000000" pitchFamily="2" charset="2"/>
              </a:rPr>
              <a:t> </a:t>
            </a:r>
            <a:r>
              <a:rPr lang="en-US" sz="2800" b="1" dirty="0" smtClean="0">
                <a:solidFill>
                  <a:schemeClr val="tx1">
                    <a:lumMod val="65000"/>
                    <a:lumOff val="35000"/>
                  </a:schemeClr>
                </a:solidFill>
                <a:sym typeface="Wingdings" panose="05000000000000000000" pitchFamily="2" charset="2"/>
              </a:rPr>
              <a:t>Afterdeployment.org</a:t>
            </a:r>
            <a:endParaRPr lang="en-US" sz="2800" b="1" dirty="0">
              <a:solidFill>
                <a:schemeClr val="tx1">
                  <a:lumMod val="65000"/>
                  <a:lumOff val="35000"/>
                </a:schemeClr>
              </a:solidFill>
            </a:endParaRPr>
          </a:p>
        </p:txBody>
      </p:sp>
    </p:spTree>
    <p:extLst>
      <p:ext uri="{BB962C8B-B14F-4D97-AF65-F5344CB8AC3E}">
        <p14:creationId xmlns:p14="http://schemas.microsoft.com/office/powerpoint/2010/main" val="25228341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3869267" y="1737360"/>
            <a:ext cx="7502777" cy="4836160"/>
          </a:xfrm>
        </p:spPr>
        <p:txBody>
          <a:bodyPr>
            <a:normAutofit fontScale="92500" lnSpcReduction="10000"/>
          </a:bodyPr>
          <a:lstStyle/>
          <a:p>
            <a:r>
              <a:rPr lang="en-US" sz="2800" b="1" dirty="0" smtClean="0"/>
              <a:t>College Counseling Center: </a:t>
            </a:r>
            <a:r>
              <a:rPr lang="en-US" sz="2800" dirty="0" smtClean="0"/>
              <a:t>732-906-2546</a:t>
            </a:r>
          </a:p>
          <a:p>
            <a:pPr lvl="1"/>
            <a:r>
              <a:rPr lang="en-US" sz="2400" b="1" dirty="0" smtClean="0"/>
              <a:t>M/TH: </a:t>
            </a:r>
            <a:r>
              <a:rPr lang="en-US" sz="2400" dirty="0" smtClean="0"/>
              <a:t>8am-8pm; </a:t>
            </a:r>
            <a:r>
              <a:rPr lang="en-US" sz="2400" b="1" dirty="0" smtClean="0"/>
              <a:t>T/W/F: </a:t>
            </a:r>
            <a:r>
              <a:rPr lang="en-US" sz="2400" dirty="0" smtClean="0"/>
              <a:t>8am-5pm</a:t>
            </a:r>
            <a:endParaRPr lang="en-US" sz="2400" b="1" dirty="0" smtClean="0"/>
          </a:p>
          <a:p>
            <a:pPr lvl="1"/>
            <a:r>
              <a:rPr lang="en-US" sz="2400" b="1" dirty="0" smtClean="0"/>
              <a:t>Drop-in hours: </a:t>
            </a:r>
            <a:r>
              <a:rPr lang="en-US" sz="2400" dirty="0" smtClean="0"/>
              <a:t>(TBA?)</a:t>
            </a:r>
          </a:p>
          <a:p>
            <a:r>
              <a:rPr lang="en-US" sz="2800" b="1" dirty="0" smtClean="0"/>
              <a:t>Counselor for Students with Disabilities:</a:t>
            </a:r>
          </a:p>
          <a:p>
            <a:pPr lvl="1"/>
            <a:r>
              <a:rPr lang="en-US" sz="2600" dirty="0" smtClean="0"/>
              <a:t>Edison Hall, room 100</a:t>
            </a:r>
          </a:p>
          <a:p>
            <a:pPr lvl="1"/>
            <a:r>
              <a:rPr lang="en-US" sz="2600" dirty="0" smtClean="0"/>
              <a:t>732-906-2546</a:t>
            </a:r>
            <a:endParaRPr lang="en-US" sz="2600" dirty="0"/>
          </a:p>
          <a:p>
            <a:r>
              <a:rPr lang="en-US" sz="2800" b="1" dirty="0"/>
              <a:t>Adapted Testing Center</a:t>
            </a:r>
          </a:p>
          <a:p>
            <a:pPr lvl="1"/>
            <a:r>
              <a:rPr lang="en-US" sz="2600" dirty="0"/>
              <a:t>Johnson Learning Center, room 229</a:t>
            </a:r>
          </a:p>
          <a:p>
            <a:pPr lvl="1"/>
            <a:r>
              <a:rPr lang="en-US" sz="2600" dirty="0"/>
              <a:t>732-906-</a:t>
            </a:r>
            <a:r>
              <a:rPr lang="en-US" sz="2600" dirty="0" smtClean="0"/>
              <a:t>2547</a:t>
            </a:r>
          </a:p>
          <a:p>
            <a:r>
              <a:rPr lang="en-US" sz="2800" b="1" dirty="0"/>
              <a:t>Veterans Crisis Line</a:t>
            </a:r>
            <a:r>
              <a:rPr lang="en-US" sz="2800" dirty="0"/>
              <a:t>: 1-800-273-8355, Press 1 </a:t>
            </a:r>
            <a:endParaRPr lang="en-US" sz="2800" b="1" dirty="0"/>
          </a:p>
          <a:p>
            <a:r>
              <a:rPr lang="en-US" sz="2800" b="1" dirty="0" smtClean="0"/>
              <a:t>Local VA Medical Centers, Vet Centers, and VA Community-Based Outpatient Programs</a:t>
            </a:r>
            <a:endParaRPr lang="en-US" sz="2200" dirty="0" smtClean="0"/>
          </a:p>
          <a:p>
            <a:endParaRPr lang="en-US" sz="2200"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260" y="3474976"/>
            <a:ext cx="1163320" cy="1454150"/>
          </a:xfrm>
          <a:prstGeom prst="rect">
            <a:avLst/>
          </a:prstGeom>
        </p:spPr>
      </p:pic>
      <p:pic>
        <p:nvPicPr>
          <p:cNvPr id="4" name="Picture 3" descr="logo.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0241" y="610210"/>
            <a:ext cx="3327634" cy="956109"/>
          </a:xfrm>
          <a:prstGeom prst="rect">
            <a:avLst/>
          </a:prstGeom>
        </p:spPr>
      </p:pic>
    </p:spTree>
    <p:extLst>
      <p:ext uri="{BB962C8B-B14F-4D97-AF65-F5344CB8AC3E}">
        <p14:creationId xmlns:p14="http://schemas.microsoft.com/office/powerpoint/2010/main" val="12837025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 help our student Veterans?</a:t>
            </a:r>
            <a:endParaRPr lang="en-US" dirty="0"/>
          </a:p>
        </p:txBody>
      </p:sp>
      <p:sp>
        <p:nvSpPr>
          <p:cNvPr id="3" name="Content Placeholder 2"/>
          <p:cNvSpPr>
            <a:spLocks noGrp="1"/>
          </p:cNvSpPr>
          <p:nvPr>
            <p:ph idx="1"/>
          </p:nvPr>
        </p:nvSpPr>
        <p:spPr/>
        <p:txBody>
          <a:bodyPr>
            <a:normAutofit/>
          </a:bodyPr>
          <a:lstStyle/>
          <a:p>
            <a:r>
              <a:rPr lang="en-US" sz="3200" dirty="0" smtClean="0"/>
              <a:t>Remember the positives!</a:t>
            </a:r>
          </a:p>
          <a:p>
            <a:r>
              <a:rPr lang="en-US" sz="3200" dirty="0" smtClean="0"/>
              <a:t>Skills/strengths student Veterans bring to the classroom:</a:t>
            </a:r>
          </a:p>
          <a:p>
            <a:pPr lvl="1"/>
            <a:r>
              <a:rPr lang="en-US" sz="3000" dirty="0" smtClean="0"/>
              <a:t>Leadership skills</a:t>
            </a:r>
          </a:p>
          <a:p>
            <a:pPr lvl="1"/>
            <a:r>
              <a:rPr lang="en-US" sz="3000" dirty="0" smtClean="0"/>
              <a:t>Ability to work in teams</a:t>
            </a:r>
          </a:p>
          <a:p>
            <a:pPr lvl="1"/>
            <a:r>
              <a:rPr lang="en-US" sz="3000" dirty="0" smtClean="0"/>
              <a:t>Desire to help others</a:t>
            </a:r>
          </a:p>
          <a:p>
            <a:pPr lvl="1"/>
            <a:r>
              <a:rPr lang="en-US" sz="3000" dirty="0" smtClean="0"/>
              <a:t>Goal oriented</a:t>
            </a:r>
            <a:endParaRPr lang="en-US" sz="3000" dirty="0"/>
          </a:p>
          <a:p>
            <a:pPr lvl="1"/>
            <a:r>
              <a:rPr lang="en-US" sz="3000" dirty="0" smtClean="0"/>
              <a:t>Thorough/detail oriented</a:t>
            </a:r>
          </a:p>
          <a:p>
            <a:r>
              <a:rPr lang="en-US" sz="3200" dirty="0" smtClean="0"/>
              <a:t>Try to create a sense of purpose (vision)</a:t>
            </a:r>
          </a:p>
          <a:p>
            <a:pPr lvl="1"/>
            <a:r>
              <a:rPr lang="en-US" sz="3000" dirty="0" smtClean="0"/>
              <a:t>Be creative</a:t>
            </a:r>
          </a:p>
        </p:txBody>
      </p:sp>
    </p:spTree>
    <p:extLst>
      <p:ext uri="{BB962C8B-B14F-4D97-AF65-F5344CB8AC3E}">
        <p14:creationId xmlns:p14="http://schemas.microsoft.com/office/powerpoint/2010/main" val="220052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 training &amp; experience</a:t>
            </a:r>
            <a:endParaRPr lang="en-US" dirty="0"/>
          </a:p>
        </p:txBody>
      </p:sp>
      <p:sp>
        <p:nvSpPr>
          <p:cNvPr id="3" name="Content Placeholder 2"/>
          <p:cNvSpPr>
            <a:spLocks noGrp="1"/>
          </p:cNvSpPr>
          <p:nvPr>
            <p:ph idx="1"/>
          </p:nvPr>
        </p:nvSpPr>
        <p:spPr/>
        <p:txBody>
          <a:bodyPr>
            <a:normAutofit/>
          </a:bodyPr>
          <a:lstStyle/>
          <a:p>
            <a:r>
              <a:rPr lang="en-US" sz="2800" dirty="0" smtClean="0"/>
              <a:t>Being under attack, or threat of attack</a:t>
            </a:r>
          </a:p>
          <a:p>
            <a:r>
              <a:rPr lang="en-US" sz="2800" dirty="0" smtClean="0"/>
              <a:t>Handling of human remains</a:t>
            </a:r>
          </a:p>
          <a:p>
            <a:r>
              <a:rPr lang="en-US" sz="2800" dirty="0" smtClean="0"/>
              <a:t>Killing an enemy, or non-combatants</a:t>
            </a:r>
          </a:p>
          <a:p>
            <a:r>
              <a:rPr lang="en-US" sz="2800" dirty="0" smtClean="0"/>
              <a:t>Seeing fellow soldiers / friends dead or injured</a:t>
            </a:r>
          </a:p>
          <a:p>
            <a:r>
              <a:rPr lang="en-US" sz="2800" dirty="0" smtClean="0"/>
              <a:t>Helpless to stop violent situations</a:t>
            </a:r>
          </a:p>
          <a:p>
            <a:r>
              <a:rPr lang="en-US" sz="2800" dirty="0" smtClean="0"/>
              <a:t>Witnessing or experiencing sexual assault</a:t>
            </a:r>
          </a:p>
          <a:p>
            <a:r>
              <a:rPr lang="en-US" sz="2800" dirty="0" smtClean="0"/>
              <a:t>Powerlessness (e.g., over choices, options)</a:t>
            </a:r>
          </a:p>
          <a:p>
            <a:r>
              <a:rPr lang="en-US" sz="2800" dirty="0" smtClean="0"/>
              <a:t>High work demand</a:t>
            </a:r>
          </a:p>
          <a:p>
            <a:r>
              <a:rPr lang="en-US" sz="2800" dirty="0" smtClean="0"/>
              <a:t>Separation from family/support network</a:t>
            </a:r>
          </a:p>
        </p:txBody>
      </p:sp>
    </p:spTree>
    <p:extLst>
      <p:ext uri="{BB962C8B-B14F-4D97-AF65-F5344CB8AC3E}">
        <p14:creationId xmlns:p14="http://schemas.microsoft.com/office/powerpoint/2010/main" val="8488275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sz="3200" dirty="0" smtClean="0"/>
              <a:t>Thank you:</a:t>
            </a:r>
          </a:p>
          <a:p>
            <a:pPr lvl="1"/>
            <a:r>
              <a:rPr lang="en-US" sz="3000" dirty="0" smtClean="0"/>
              <a:t>Richard Feldman </a:t>
            </a:r>
            <a:r>
              <a:rPr lang="en-US" dirty="0" smtClean="0"/>
              <a:t>coordinator, Veterans Service Center</a:t>
            </a:r>
          </a:p>
          <a:p>
            <a:pPr lvl="1"/>
            <a:r>
              <a:rPr lang="en-US" sz="3000" dirty="0" smtClean="0"/>
              <a:t>Mary Katherine Howell </a:t>
            </a:r>
            <a:r>
              <a:rPr lang="en-US" dirty="0" smtClean="0"/>
              <a:t>psychology graduate student</a:t>
            </a:r>
          </a:p>
          <a:p>
            <a:pPr lvl="1"/>
            <a:r>
              <a:rPr lang="en-US" sz="3000" dirty="0" err="1" smtClean="0"/>
              <a:t>Trokon</a:t>
            </a:r>
            <a:r>
              <a:rPr lang="en-US" sz="3000" dirty="0" smtClean="0"/>
              <a:t> </a:t>
            </a:r>
            <a:r>
              <a:rPr lang="en-US" sz="3000" dirty="0" err="1" smtClean="0"/>
              <a:t>Fiawoo</a:t>
            </a:r>
            <a:r>
              <a:rPr lang="en-US" sz="3000" dirty="0" smtClean="0"/>
              <a:t> </a:t>
            </a:r>
            <a:r>
              <a:rPr lang="en-US" dirty="0" smtClean="0"/>
              <a:t>Operation College Promise</a:t>
            </a:r>
          </a:p>
          <a:p>
            <a:pPr lvl="1"/>
            <a:r>
              <a:rPr lang="en-US" sz="3000" dirty="0" smtClean="0"/>
              <a:t>VA </a:t>
            </a:r>
            <a:r>
              <a:rPr lang="en-US" dirty="0" smtClean="0"/>
              <a:t>trauma pre/postdoctoral training program</a:t>
            </a:r>
          </a:p>
          <a:p>
            <a:pPr lvl="1"/>
            <a:endParaRPr lang="en-US" sz="3000" dirty="0" smtClean="0"/>
          </a:p>
          <a:p>
            <a:pPr lvl="1"/>
            <a:r>
              <a:rPr lang="en-US" sz="3000" dirty="0" smtClean="0"/>
              <a:t>And all of you, of course!</a:t>
            </a:r>
            <a:endParaRPr lang="en-US" dirty="0"/>
          </a:p>
        </p:txBody>
      </p:sp>
    </p:spTree>
    <p:extLst>
      <p:ext uri="{BB962C8B-B14F-4D97-AF65-F5344CB8AC3E}">
        <p14:creationId xmlns:p14="http://schemas.microsoft.com/office/powerpoint/2010/main" val="1667085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1954019"/>
          </a:xfrm>
        </p:spPr>
        <p:txBody>
          <a:bodyPr/>
          <a:lstStyle/>
          <a:p>
            <a:r>
              <a:rPr lang="en-US" dirty="0" smtClean="0"/>
              <a:t>It could be hard for a Veteran to</a:t>
            </a:r>
            <a:r>
              <a:rPr lang="is-IS" dirty="0" smtClean="0"/>
              <a:t>…</a:t>
            </a:r>
            <a:endParaRPr lang="en-US" dirty="0"/>
          </a:p>
        </p:txBody>
      </p:sp>
      <p:sp>
        <p:nvSpPr>
          <p:cNvPr id="5" name="Title 1"/>
          <p:cNvSpPr txBox="1">
            <a:spLocks/>
          </p:cNvSpPr>
          <p:nvPr/>
        </p:nvSpPr>
        <p:spPr>
          <a:xfrm>
            <a:off x="258793" y="3132689"/>
            <a:ext cx="2947482" cy="27787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endParaRPr lang="en-US" dirty="0"/>
          </a:p>
        </p:txBody>
      </p:sp>
    </p:spTree>
    <p:extLst>
      <p:ext uri="{BB962C8B-B14F-4D97-AF65-F5344CB8AC3E}">
        <p14:creationId xmlns:p14="http://schemas.microsoft.com/office/powerpoint/2010/main" val="2444729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1954019"/>
          </a:xfrm>
        </p:spPr>
        <p:txBody>
          <a:bodyPr/>
          <a:lstStyle/>
          <a:p>
            <a:r>
              <a:rPr lang="en-US" dirty="0" smtClean="0"/>
              <a:t>It could be hard for a Veteran to</a:t>
            </a:r>
            <a:r>
              <a:rPr lang="is-IS" dirty="0" smtClean="0"/>
              <a:t>…</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4881" r="-4881"/>
          <a:stretch>
            <a:fillRect/>
          </a:stretch>
        </p:blipFill>
        <p:spPr bwMode="auto">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 name="Title 1"/>
          <p:cNvSpPr txBox="1">
            <a:spLocks/>
          </p:cNvSpPr>
          <p:nvPr/>
        </p:nvSpPr>
        <p:spPr>
          <a:xfrm>
            <a:off x="258792" y="3132689"/>
            <a:ext cx="3208937" cy="294974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l</a:t>
            </a:r>
            <a:r>
              <a:rPr lang="en-US" dirty="0" smtClean="0"/>
              <a:t>isten to his/her child whine about being bored</a:t>
            </a:r>
            <a:endParaRPr lang="en-US" dirty="0"/>
          </a:p>
        </p:txBody>
      </p:sp>
    </p:spTree>
    <p:extLst>
      <p:ext uri="{BB962C8B-B14F-4D97-AF65-F5344CB8AC3E}">
        <p14:creationId xmlns:p14="http://schemas.microsoft.com/office/powerpoint/2010/main" val="133530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1954019"/>
          </a:xfrm>
        </p:spPr>
        <p:txBody>
          <a:bodyPr/>
          <a:lstStyle/>
          <a:p>
            <a:r>
              <a:rPr lang="en-US" dirty="0" smtClean="0"/>
              <a:t>It could be hard for a Veteran to</a:t>
            </a:r>
            <a:r>
              <a:rPr lang="is-IS" dirty="0" smtClean="0"/>
              <a:t>…</a:t>
            </a:r>
            <a:endParaRPr lang="en-US" dirty="0"/>
          </a:p>
        </p:txBody>
      </p:sp>
      <p:sp>
        <p:nvSpPr>
          <p:cNvPr id="5" name="Title 1"/>
          <p:cNvSpPr txBox="1">
            <a:spLocks/>
          </p:cNvSpPr>
          <p:nvPr/>
        </p:nvSpPr>
        <p:spPr>
          <a:xfrm>
            <a:off x="258792" y="3132688"/>
            <a:ext cx="3160095" cy="294974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listen to someone complain about the heat</a:t>
            </a:r>
            <a:endParaRPr lang="en-US" dirty="0"/>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938" r="-2938"/>
          <a:stretch>
            <a:fillRect/>
          </a:stretch>
        </p:blipFill>
        <p:spPr bwMode="auto">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524075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1954019"/>
          </a:xfrm>
        </p:spPr>
        <p:txBody>
          <a:bodyPr/>
          <a:lstStyle/>
          <a:p>
            <a:r>
              <a:rPr lang="en-US" dirty="0" smtClean="0"/>
              <a:t>It could be hard for a Veteran to</a:t>
            </a:r>
            <a:r>
              <a:rPr lang="is-IS" dirty="0" smtClean="0"/>
              <a:t>…</a:t>
            </a:r>
            <a:endParaRPr lang="en-US" dirty="0"/>
          </a:p>
        </p:txBody>
      </p:sp>
      <p:sp>
        <p:nvSpPr>
          <p:cNvPr id="5" name="Title 1"/>
          <p:cNvSpPr txBox="1">
            <a:spLocks/>
          </p:cNvSpPr>
          <p:nvPr/>
        </p:nvSpPr>
        <p:spPr>
          <a:xfrm>
            <a:off x="258792" y="3132688"/>
            <a:ext cx="3160095" cy="2925313"/>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understand when co-workers complain about getting a bad night’s sleep</a:t>
            </a:r>
            <a:endParaRPr lang="en-U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287" y="3042257"/>
            <a:ext cx="3980411" cy="301149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7088" y="820355"/>
            <a:ext cx="3905584" cy="281585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914288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1954019"/>
          </a:xfrm>
        </p:spPr>
        <p:txBody>
          <a:bodyPr/>
          <a:lstStyle/>
          <a:p>
            <a:r>
              <a:rPr lang="en-US" dirty="0" smtClean="0"/>
              <a:t>It could be hard for a Veteran to</a:t>
            </a:r>
            <a:r>
              <a:rPr lang="is-IS" dirty="0" smtClean="0"/>
              <a:t>…</a:t>
            </a:r>
            <a:endParaRPr lang="en-US" dirty="0"/>
          </a:p>
        </p:txBody>
      </p:sp>
      <p:sp>
        <p:nvSpPr>
          <p:cNvPr id="5" name="Title 1"/>
          <p:cNvSpPr txBox="1">
            <a:spLocks/>
          </p:cNvSpPr>
          <p:nvPr/>
        </p:nvSpPr>
        <p:spPr>
          <a:xfrm>
            <a:off x="258792" y="3132689"/>
            <a:ext cx="3208937" cy="2974168"/>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be tolerant when other complain about the hassle of getting ready for work</a:t>
            </a:r>
            <a:endParaRPr lang="en-US"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4881" r="-4881"/>
          <a:stretch>
            <a:fillRect/>
          </a:stretch>
        </p:blipFill>
        <p:spPr bwMode="auto">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914288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698</TotalTime>
  <Words>4223</Words>
  <Application>Microsoft Office PowerPoint</Application>
  <PresentationFormat>Widescreen</PresentationFormat>
  <Paragraphs>390</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Corbel</vt:lpstr>
      <vt:lpstr>Wingdings</vt:lpstr>
      <vt:lpstr>Wingdings 2</vt:lpstr>
      <vt:lpstr>Frame</vt:lpstr>
      <vt:lpstr>Invisible Injuries of Contemporary Warfare</vt:lpstr>
      <vt:lpstr>Agenda</vt:lpstr>
      <vt:lpstr>Military training &amp; experience</vt:lpstr>
      <vt:lpstr>Military training &amp; experience</vt:lpstr>
      <vt:lpstr>It could be hard for a Veteran to…</vt:lpstr>
      <vt:lpstr>It could be hard for a Veteran to…</vt:lpstr>
      <vt:lpstr>It could be hard for a Veteran to…</vt:lpstr>
      <vt:lpstr>It could be hard for a Veteran to…</vt:lpstr>
      <vt:lpstr>It could be hard for a Veteran to…</vt:lpstr>
      <vt:lpstr>It could be hard for a Veteran to…</vt:lpstr>
      <vt:lpstr>It could be hard for a Veteran to…</vt:lpstr>
      <vt:lpstr>It could be hard for a Veteran to…</vt:lpstr>
      <vt:lpstr>It could be hard for a Veteran to…</vt:lpstr>
      <vt:lpstr>It could be hard for a Veteran to…</vt:lpstr>
      <vt:lpstr>It could be hard for a Veteran to…</vt:lpstr>
      <vt:lpstr>It could be hard for a Veteran to…</vt:lpstr>
      <vt:lpstr>It could be hard for a Veteran to…</vt:lpstr>
      <vt:lpstr>It could be hard for a Veteran to…</vt:lpstr>
      <vt:lpstr>Military training &amp; experience</vt:lpstr>
      <vt:lpstr>The military effect</vt:lpstr>
      <vt:lpstr>Mental health issues</vt:lpstr>
      <vt:lpstr>What is PTSD?</vt:lpstr>
      <vt:lpstr>What is PTSD?</vt:lpstr>
      <vt:lpstr>What is trauma?</vt:lpstr>
      <vt:lpstr>PTSD Diagnostic Criteria</vt:lpstr>
      <vt:lpstr>What are PTSD symptoms?</vt:lpstr>
      <vt:lpstr>What are PTSD symptoms? </vt:lpstr>
      <vt:lpstr>PTSD Diagnostic Criteria</vt:lpstr>
      <vt:lpstr>PTSD Diagnostic Criteria</vt:lpstr>
      <vt:lpstr>PTSD Diagnostic Criteria</vt:lpstr>
      <vt:lpstr>PTSD Diagnostic Criteria</vt:lpstr>
      <vt:lpstr>Impact of PTSD</vt:lpstr>
      <vt:lpstr>Impact of PTSD</vt:lpstr>
      <vt:lpstr>Impact of PTSD</vt:lpstr>
      <vt:lpstr>Impact of PTSD</vt:lpstr>
      <vt:lpstr>How can I help our student Veterans?</vt:lpstr>
      <vt:lpstr>Resources</vt:lpstr>
      <vt:lpstr>Resources</vt:lpstr>
      <vt:lpstr>How can I help our student Veterans?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mkgleissner@gmail.com</dc:creator>
  <cp:lastModifiedBy>MCC User</cp:lastModifiedBy>
  <cp:revision>103</cp:revision>
  <cp:lastPrinted>2016-12-02T13:01:53Z</cp:lastPrinted>
  <dcterms:created xsi:type="dcterms:W3CDTF">2016-11-24T03:08:20Z</dcterms:created>
  <dcterms:modified xsi:type="dcterms:W3CDTF">2017-01-18T20:05:13Z</dcterms:modified>
</cp:coreProperties>
</file>