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40"/>
  </p:notesMasterIdLst>
  <p:handoutMasterIdLst>
    <p:handoutMasterId r:id="rId41"/>
  </p:handoutMasterIdLst>
  <p:sldIdLst>
    <p:sldId id="256" r:id="rId2"/>
    <p:sldId id="288" r:id="rId3"/>
    <p:sldId id="289" r:id="rId4"/>
    <p:sldId id="261" r:id="rId5"/>
    <p:sldId id="262" r:id="rId6"/>
    <p:sldId id="295" r:id="rId7"/>
    <p:sldId id="257" r:id="rId8"/>
    <p:sldId id="259" r:id="rId9"/>
    <p:sldId id="258" r:id="rId10"/>
    <p:sldId id="260" r:id="rId11"/>
    <p:sldId id="266" r:id="rId12"/>
    <p:sldId id="268" r:id="rId13"/>
    <p:sldId id="269" r:id="rId14"/>
    <p:sldId id="271" r:id="rId15"/>
    <p:sldId id="274" r:id="rId16"/>
    <p:sldId id="275" r:id="rId17"/>
    <p:sldId id="278" r:id="rId18"/>
    <p:sldId id="276" r:id="rId19"/>
    <p:sldId id="277" r:id="rId20"/>
    <p:sldId id="280" r:id="rId21"/>
    <p:sldId id="283" r:id="rId22"/>
    <p:sldId id="281" r:id="rId23"/>
    <p:sldId id="282" r:id="rId24"/>
    <p:sldId id="284" r:id="rId25"/>
    <p:sldId id="298" r:id="rId26"/>
    <p:sldId id="297" r:id="rId27"/>
    <p:sldId id="291" r:id="rId28"/>
    <p:sldId id="292" r:id="rId29"/>
    <p:sldId id="293" r:id="rId30"/>
    <p:sldId id="294" r:id="rId31"/>
    <p:sldId id="279" r:id="rId32"/>
    <p:sldId id="265" r:id="rId33"/>
    <p:sldId id="273" r:id="rId34"/>
    <p:sldId id="263" r:id="rId35"/>
    <p:sldId id="267" r:id="rId36"/>
    <p:sldId id="270" r:id="rId37"/>
    <p:sldId id="272" r:id="rId38"/>
    <p:sldId id="285" r:id="rId3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74" autoAdjust="0"/>
  </p:normalViewPr>
  <p:slideViewPr>
    <p:cSldViewPr snapToGrid="0">
      <p:cViewPr varScale="1">
        <p:scale>
          <a:sx n="124" d="100"/>
          <a:sy n="124" d="100"/>
        </p:scale>
        <p:origin x="6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30FE4-BE59-42FE-A0BC-F7D47C501FA4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D73140B-5FDE-4E4E-83B7-BEAB21CA8869}">
      <dgm:prSet phldrT="[Text]"/>
      <dgm:spPr/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ADDB0FE1-B25B-4028-B838-3564CB895765}" type="parTrans" cxnId="{AF19FBE5-E2FA-41D6-BBBA-E6ADA939BE59}">
      <dgm:prSet/>
      <dgm:spPr/>
      <dgm:t>
        <a:bodyPr/>
        <a:lstStyle/>
        <a:p>
          <a:endParaRPr lang="en-US"/>
        </a:p>
      </dgm:t>
    </dgm:pt>
    <dgm:pt modelId="{05F5781D-6EFE-43FC-B02A-E5EF49F2EB71}" type="sibTrans" cxnId="{AF19FBE5-E2FA-41D6-BBBA-E6ADA939BE59}">
      <dgm:prSet/>
      <dgm:spPr/>
      <dgm:t>
        <a:bodyPr/>
        <a:lstStyle/>
        <a:p>
          <a:endParaRPr lang="en-US"/>
        </a:p>
      </dgm:t>
    </dgm:pt>
    <dgm:pt modelId="{F9AD8A67-347F-43A8-9963-3DD763FD2BA1}">
      <dgm:prSet phldrT="[Text]"/>
      <dgm:spPr/>
      <dgm:t>
        <a:bodyPr/>
        <a:lstStyle/>
        <a:p>
          <a:r>
            <a:rPr lang="en-US" dirty="0" smtClean="0"/>
            <a:t>Medical disorder</a:t>
          </a:r>
          <a:endParaRPr lang="en-US" dirty="0"/>
        </a:p>
      </dgm:t>
    </dgm:pt>
    <dgm:pt modelId="{E092C79E-3537-42D6-9A07-2673E950930B}" type="parTrans" cxnId="{79D9C2D3-AE7E-4F4D-BB68-109E9BF2B414}">
      <dgm:prSet/>
      <dgm:spPr/>
      <dgm:t>
        <a:bodyPr/>
        <a:lstStyle/>
        <a:p>
          <a:endParaRPr lang="en-US"/>
        </a:p>
      </dgm:t>
    </dgm:pt>
    <dgm:pt modelId="{2DD8420A-DE01-4CF8-8CD0-BEC635B1B029}" type="sibTrans" cxnId="{79D9C2D3-AE7E-4F4D-BB68-109E9BF2B414}">
      <dgm:prSet/>
      <dgm:spPr/>
      <dgm:t>
        <a:bodyPr/>
        <a:lstStyle/>
        <a:p>
          <a:endParaRPr lang="en-US"/>
        </a:p>
      </dgm:t>
    </dgm:pt>
    <dgm:pt modelId="{3BA6BAD9-795C-4D7B-87BA-2C7DB76D7856}">
      <dgm:prSet phldrT="[Text]"/>
      <dgm:spPr/>
      <dgm:t>
        <a:bodyPr/>
        <a:lstStyle/>
        <a:p>
          <a:r>
            <a:rPr lang="en-US" dirty="0" smtClean="0"/>
            <a:t>Visual, movement, Hearing</a:t>
          </a:r>
          <a:endParaRPr lang="en-US" dirty="0"/>
        </a:p>
      </dgm:t>
    </dgm:pt>
    <dgm:pt modelId="{E2A652D4-325D-47A2-A2E5-8AD831BD0AAB}" type="parTrans" cxnId="{48D6C42E-8E4E-4E8D-A1CE-FD5B27AF6BB5}">
      <dgm:prSet/>
      <dgm:spPr/>
      <dgm:t>
        <a:bodyPr/>
        <a:lstStyle/>
        <a:p>
          <a:endParaRPr lang="en-US"/>
        </a:p>
      </dgm:t>
    </dgm:pt>
    <dgm:pt modelId="{B5D567C4-0410-4739-A85D-5A7E1ACAEBDA}" type="sibTrans" cxnId="{48D6C42E-8E4E-4E8D-A1CE-FD5B27AF6BB5}">
      <dgm:prSet/>
      <dgm:spPr/>
      <dgm:t>
        <a:bodyPr/>
        <a:lstStyle/>
        <a:p>
          <a:endParaRPr lang="en-US"/>
        </a:p>
      </dgm:t>
    </dgm:pt>
    <dgm:pt modelId="{C163CB08-BA15-487F-9054-D2A5252C1CB3}">
      <dgm:prSet phldrT="[Text]"/>
      <dgm:spPr/>
      <dgm:t>
        <a:bodyPr/>
        <a:lstStyle/>
        <a:p>
          <a:r>
            <a:rPr lang="en-US" dirty="0" smtClean="0"/>
            <a:t>Mental</a:t>
          </a:r>
          <a:endParaRPr lang="en-US" dirty="0"/>
        </a:p>
      </dgm:t>
    </dgm:pt>
    <dgm:pt modelId="{9A97E84E-4485-4919-96ED-B57862C06C7F}" type="parTrans" cxnId="{58BAD0EB-CB52-4273-8760-F611F29DB57D}">
      <dgm:prSet/>
      <dgm:spPr/>
      <dgm:t>
        <a:bodyPr/>
        <a:lstStyle/>
        <a:p>
          <a:endParaRPr lang="en-US"/>
        </a:p>
      </dgm:t>
    </dgm:pt>
    <dgm:pt modelId="{ACDBF959-F5B4-44B5-9CBD-78E252038067}" type="sibTrans" cxnId="{58BAD0EB-CB52-4273-8760-F611F29DB57D}">
      <dgm:prSet/>
      <dgm:spPr/>
      <dgm:t>
        <a:bodyPr/>
        <a:lstStyle/>
        <a:p>
          <a:endParaRPr lang="en-US"/>
        </a:p>
      </dgm:t>
    </dgm:pt>
    <dgm:pt modelId="{048CA247-6C28-4890-9E52-BA48A7659BB9}">
      <dgm:prSet phldrT="[Text]"/>
      <dgm:spPr/>
      <dgm:t>
        <a:bodyPr/>
        <a:lstStyle/>
        <a:p>
          <a:r>
            <a:rPr lang="en-US" dirty="0" smtClean="0"/>
            <a:t> Learning Disability</a:t>
          </a:r>
          <a:endParaRPr lang="en-US" dirty="0"/>
        </a:p>
      </dgm:t>
    </dgm:pt>
    <dgm:pt modelId="{6E967C8A-31D7-4313-B746-79202164BC93}" type="parTrans" cxnId="{87E2C2E4-D8E7-461F-817D-1B629D9BED1B}">
      <dgm:prSet/>
      <dgm:spPr/>
      <dgm:t>
        <a:bodyPr/>
        <a:lstStyle/>
        <a:p>
          <a:endParaRPr lang="en-US"/>
        </a:p>
      </dgm:t>
    </dgm:pt>
    <dgm:pt modelId="{85E126AB-4014-43B7-A7D1-2D284385972C}" type="sibTrans" cxnId="{87E2C2E4-D8E7-461F-817D-1B629D9BED1B}">
      <dgm:prSet/>
      <dgm:spPr/>
      <dgm:t>
        <a:bodyPr/>
        <a:lstStyle/>
        <a:p>
          <a:endParaRPr lang="en-US"/>
        </a:p>
      </dgm:t>
    </dgm:pt>
    <dgm:pt modelId="{2214F270-6647-4F60-BE47-65BFB0E60AD8}">
      <dgm:prSet phldrT="[Text]"/>
      <dgm:spPr/>
      <dgm:t>
        <a:bodyPr/>
        <a:lstStyle/>
        <a:p>
          <a:r>
            <a:rPr lang="en-US" dirty="0" smtClean="0"/>
            <a:t>Emotional Disability</a:t>
          </a:r>
          <a:endParaRPr lang="en-US" dirty="0"/>
        </a:p>
      </dgm:t>
    </dgm:pt>
    <dgm:pt modelId="{79402A16-C179-48FF-9361-88D41E594AD8}" type="parTrans" cxnId="{382E66F2-6DC0-48CE-82B6-48D11DF74AED}">
      <dgm:prSet/>
      <dgm:spPr/>
      <dgm:t>
        <a:bodyPr/>
        <a:lstStyle/>
        <a:p>
          <a:endParaRPr lang="en-US"/>
        </a:p>
      </dgm:t>
    </dgm:pt>
    <dgm:pt modelId="{E90AE447-A9CB-4237-BAB2-BB91A30627E3}" type="sibTrans" cxnId="{382E66F2-6DC0-48CE-82B6-48D11DF74AED}">
      <dgm:prSet/>
      <dgm:spPr/>
      <dgm:t>
        <a:bodyPr/>
        <a:lstStyle/>
        <a:p>
          <a:endParaRPr lang="en-US"/>
        </a:p>
      </dgm:t>
    </dgm:pt>
    <dgm:pt modelId="{4EFEE906-475D-4B8C-B138-D038D62DC0D6}" type="pres">
      <dgm:prSet presAssocID="{39130FE4-BE59-42FE-A0BC-F7D47C501FA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7157474-C2E4-48DF-BD26-9F501F4FEFF8}" type="pres">
      <dgm:prSet presAssocID="{9D73140B-5FDE-4E4E-83B7-BEAB21CA8869}" presName="root" presStyleCnt="0"/>
      <dgm:spPr/>
    </dgm:pt>
    <dgm:pt modelId="{B58B2394-F4E9-4470-B22A-0D6332F47DBD}" type="pres">
      <dgm:prSet presAssocID="{9D73140B-5FDE-4E4E-83B7-BEAB21CA8869}" presName="rootComposite" presStyleCnt="0"/>
      <dgm:spPr/>
    </dgm:pt>
    <dgm:pt modelId="{96F62AB9-262F-4E1A-AAB8-254FA4705DA9}" type="pres">
      <dgm:prSet presAssocID="{9D73140B-5FDE-4E4E-83B7-BEAB21CA8869}" presName="rootText" presStyleLbl="node1" presStyleIdx="0" presStyleCnt="2" custLinFactNeighborX="-7465" custLinFactNeighborY="-43"/>
      <dgm:spPr/>
      <dgm:t>
        <a:bodyPr/>
        <a:lstStyle/>
        <a:p>
          <a:endParaRPr lang="en-US"/>
        </a:p>
      </dgm:t>
    </dgm:pt>
    <dgm:pt modelId="{BAC6D3D0-0109-41E6-9760-54CCCAA960E9}" type="pres">
      <dgm:prSet presAssocID="{9D73140B-5FDE-4E4E-83B7-BEAB21CA8869}" presName="rootConnector" presStyleLbl="node1" presStyleIdx="0" presStyleCnt="2"/>
      <dgm:spPr/>
      <dgm:t>
        <a:bodyPr/>
        <a:lstStyle/>
        <a:p>
          <a:endParaRPr lang="en-US"/>
        </a:p>
      </dgm:t>
    </dgm:pt>
    <dgm:pt modelId="{57A86BE0-AEAF-4D15-B0B0-ACA74C99636D}" type="pres">
      <dgm:prSet presAssocID="{9D73140B-5FDE-4E4E-83B7-BEAB21CA8869}" presName="childShape" presStyleCnt="0"/>
      <dgm:spPr/>
    </dgm:pt>
    <dgm:pt modelId="{C1777578-6400-420B-8725-85BAA4C08E60}" type="pres">
      <dgm:prSet presAssocID="{E092C79E-3537-42D6-9A07-2673E950930B}" presName="Name13" presStyleLbl="parChTrans1D2" presStyleIdx="0" presStyleCnt="4"/>
      <dgm:spPr/>
      <dgm:t>
        <a:bodyPr/>
        <a:lstStyle/>
        <a:p>
          <a:endParaRPr lang="en-US"/>
        </a:p>
      </dgm:t>
    </dgm:pt>
    <dgm:pt modelId="{E09F24A2-48F5-436E-8B8D-E837CEE23056}" type="pres">
      <dgm:prSet presAssocID="{F9AD8A67-347F-43A8-9963-3DD763FD2BA1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6B95D-BA72-4BE3-A684-64D5C066F813}" type="pres">
      <dgm:prSet presAssocID="{E2A652D4-325D-47A2-A2E5-8AD831BD0AAB}" presName="Name13" presStyleLbl="parChTrans1D2" presStyleIdx="1" presStyleCnt="4"/>
      <dgm:spPr/>
      <dgm:t>
        <a:bodyPr/>
        <a:lstStyle/>
        <a:p>
          <a:endParaRPr lang="en-US"/>
        </a:p>
      </dgm:t>
    </dgm:pt>
    <dgm:pt modelId="{B5D8A47F-1750-465B-8DBD-63697DFFEA6E}" type="pres">
      <dgm:prSet presAssocID="{3BA6BAD9-795C-4D7B-87BA-2C7DB76D7856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B6A9C-7707-4625-B426-26360C8EE90A}" type="pres">
      <dgm:prSet presAssocID="{C163CB08-BA15-487F-9054-D2A5252C1CB3}" presName="root" presStyleCnt="0"/>
      <dgm:spPr/>
    </dgm:pt>
    <dgm:pt modelId="{D8568D09-7970-4B40-ACBA-86ED7059A06D}" type="pres">
      <dgm:prSet presAssocID="{C163CB08-BA15-487F-9054-D2A5252C1CB3}" presName="rootComposite" presStyleCnt="0"/>
      <dgm:spPr/>
    </dgm:pt>
    <dgm:pt modelId="{8927393F-5683-47A6-8781-DBA87BF49016}" type="pres">
      <dgm:prSet presAssocID="{C163CB08-BA15-487F-9054-D2A5252C1CB3}" presName="rootText" presStyleLbl="node1" presStyleIdx="1" presStyleCnt="2"/>
      <dgm:spPr/>
      <dgm:t>
        <a:bodyPr/>
        <a:lstStyle/>
        <a:p>
          <a:endParaRPr lang="en-US"/>
        </a:p>
      </dgm:t>
    </dgm:pt>
    <dgm:pt modelId="{B47B6031-B60E-4AAE-9274-9D1F37BB0B97}" type="pres">
      <dgm:prSet presAssocID="{C163CB08-BA15-487F-9054-D2A5252C1CB3}" presName="rootConnector" presStyleLbl="node1" presStyleIdx="1" presStyleCnt="2"/>
      <dgm:spPr/>
      <dgm:t>
        <a:bodyPr/>
        <a:lstStyle/>
        <a:p>
          <a:endParaRPr lang="en-US"/>
        </a:p>
      </dgm:t>
    </dgm:pt>
    <dgm:pt modelId="{EDBB4506-7A97-4422-9749-262A490CEBDD}" type="pres">
      <dgm:prSet presAssocID="{C163CB08-BA15-487F-9054-D2A5252C1CB3}" presName="childShape" presStyleCnt="0"/>
      <dgm:spPr/>
    </dgm:pt>
    <dgm:pt modelId="{40E25C79-86FF-4C8B-81FC-D1796CCE5488}" type="pres">
      <dgm:prSet presAssocID="{6E967C8A-31D7-4313-B746-79202164BC93}" presName="Name13" presStyleLbl="parChTrans1D2" presStyleIdx="2" presStyleCnt="4"/>
      <dgm:spPr/>
      <dgm:t>
        <a:bodyPr/>
        <a:lstStyle/>
        <a:p>
          <a:endParaRPr lang="en-US"/>
        </a:p>
      </dgm:t>
    </dgm:pt>
    <dgm:pt modelId="{2BA831CE-9403-410B-A54E-B6B885121D1B}" type="pres">
      <dgm:prSet presAssocID="{048CA247-6C28-4890-9E52-BA48A7659BB9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3760C-0BC5-414C-AACB-19566EBD9847}" type="pres">
      <dgm:prSet presAssocID="{79402A16-C179-48FF-9361-88D41E594AD8}" presName="Name13" presStyleLbl="parChTrans1D2" presStyleIdx="3" presStyleCnt="4"/>
      <dgm:spPr/>
      <dgm:t>
        <a:bodyPr/>
        <a:lstStyle/>
        <a:p>
          <a:endParaRPr lang="en-US"/>
        </a:p>
      </dgm:t>
    </dgm:pt>
    <dgm:pt modelId="{69F7BC4D-B8D5-426C-8AA3-20E6B13B3D41}" type="pres">
      <dgm:prSet presAssocID="{2214F270-6647-4F60-BE47-65BFB0E60AD8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6C3AD5-D43A-4E01-BDD8-4684A4A76399}" type="presOf" srcId="{E2A652D4-325D-47A2-A2E5-8AD831BD0AAB}" destId="{7636B95D-BA72-4BE3-A684-64D5C066F813}" srcOrd="0" destOrd="0" presId="urn:microsoft.com/office/officeart/2005/8/layout/hierarchy3"/>
    <dgm:cxn modelId="{AA83F5AA-57AE-4CE3-B459-509938CAD38F}" type="presOf" srcId="{C163CB08-BA15-487F-9054-D2A5252C1CB3}" destId="{B47B6031-B60E-4AAE-9274-9D1F37BB0B97}" srcOrd="1" destOrd="0" presId="urn:microsoft.com/office/officeart/2005/8/layout/hierarchy3"/>
    <dgm:cxn modelId="{0A30CCD8-8AEA-4F55-A665-72A0B60D70BC}" type="presOf" srcId="{79402A16-C179-48FF-9361-88D41E594AD8}" destId="{3B73760C-0BC5-414C-AACB-19566EBD9847}" srcOrd="0" destOrd="0" presId="urn:microsoft.com/office/officeart/2005/8/layout/hierarchy3"/>
    <dgm:cxn modelId="{87E2C2E4-D8E7-461F-817D-1B629D9BED1B}" srcId="{C163CB08-BA15-487F-9054-D2A5252C1CB3}" destId="{048CA247-6C28-4890-9E52-BA48A7659BB9}" srcOrd="0" destOrd="0" parTransId="{6E967C8A-31D7-4313-B746-79202164BC93}" sibTransId="{85E126AB-4014-43B7-A7D1-2D284385972C}"/>
    <dgm:cxn modelId="{38E5A1FB-3011-471A-8A4A-1AD29E8652E8}" type="presOf" srcId="{39130FE4-BE59-42FE-A0BC-F7D47C501FA4}" destId="{4EFEE906-475D-4B8C-B138-D038D62DC0D6}" srcOrd="0" destOrd="0" presId="urn:microsoft.com/office/officeart/2005/8/layout/hierarchy3"/>
    <dgm:cxn modelId="{6D7AC6BF-1057-41DB-813B-CFBAE1D47E54}" type="presOf" srcId="{6E967C8A-31D7-4313-B746-79202164BC93}" destId="{40E25C79-86FF-4C8B-81FC-D1796CCE5488}" srcOrd="0" destOrd="0" presId="urn:microsoft.com/office/officeart/2005/8/layout/hierarchy3"/>
    <dgm:cxn modelId="{AF19FBE5-E2FA-41D6-BBBA-E6ADA939BE59}" srcId="{39130FE4-BE59-42FE-A0BC-F7D47C501FA4}" destId="{9D73140B-5FDE-4E4E-83B7-BEAB21CA8869}" srcOrd="0" destOrd="0" parTransId="{ADDB0FE1-B25B-4028-B838-3564CB895765}" sibTransId="{05F5781D-6EFE-43FC-B02A-E5EF49F2EB71}"/>
    <dgm:cxn modelId="{37BDE9D4-7FE8-4138-84A5-D432AE993EE2}" type="presOf" srcId="{F9AD8A67-347F-43A8-9963-3DD763FD2BA1}" destId="{E09F24A2-48F5-436E-8B8D-E837CEE23056}" srcOrd="0" destOrd="0" presId="urn:microsoft.com/office/officeart/2005/8/layout/hierarchy3"/>
    <dgm:cxn modelId="{48D6C42E-8E4E-4E8D-A1CE-FD5B27AF6BB5}" srcId="{9D73140B-5FDE-4E4E-83B7-BEAB21CA8869}" destId="{3BA6BAD9-795C-4D7B-87BA-2C7DB76D7856}" srcOrd="1" destOrd="0" parTransId="{E2A652D4-325D-47A2-A2E5-8AD831BD0AAB}" sibTransId="{B5D567C4-0410-4739-A85D-5A7E1ACAEBDA}"/>
    <dgm:cxn modelId="{79D9C2D3-AE7E-4F4D-BB68-109E9BF2B414}" srcId="{9D73140B-5FDE-4E4E-83B7-BEAB21CA8869}" destId="{F9AD8A67-347F-43A8-9963-3DD763FD2BA1}" srcOrd="0" destOrd="0" parTransId="{E092C79E-3537-42D6-9A07-2673E950930B}" sibTransId="{2DD8420A-DE01-4CF8-8CD0-BEC635B1B029}"/>
    <dgm:cxn modelId="{594053B3-3B9F-418A-AB51-F0F5B20647DE}" type="presOf" srcId="{C163CB08-BA15-487F-9054-D2A5252C1CB3}" destId="{8927393F-5683-47A6-8781-DBA87BF49016}" srcOrd="0" destOrd="0" presId="urn:microsoft.com/office/officeart/2005/8/layout/hierarchy3"/>
    <dgm:cxn modelId="{58BAD0EB-CB52-4273-8760-F611F29DB57D}" srcId="{39130FE4-BE59-42FE-A0BC-F7D47C501FA4}" destId="{C163CB08-BA15-487F-9054-D2A5252C1CB3}" srcOrd="1" destOrd="0" parTransId="{9A97E84E-4485-4919-96ED-B57862C06C7F}" sibTransId="{ACDBF959-F5B4-44B5-9CBD-78E252038067}"/>
    <dgm:cxn modelId="{382E66F2-6DC0-48CE-82B6-48D11DF74AED}" srcId="{C163CB08-BA15-487F-9054-D2A5252C1CB3}" destId="{2214F270-6647-4F60-BE47-65BFB0E60AD8}" srcOrd="1" destOrd="0" parTransId="{79402A16-C179-48FF-9361-88D41E594AD8}" sibTransId="{E90AE447-A9CB-4237-BAB2-BB91A30627E3}"/>
    <dgm:cxn modelId="{FAB63A03-F0C0-4F1E-B22F-20EFA63AE0E4}" type="presOf" srcId="{9D73140B-5FDE-4E4E-83B7-BEAB21CA8869}" destId="{BAC6D3D0-0109-41E6-9760-54CCCAA960E9}" srcOrd="1" destOrd="0" presId="urn:microsoft.com/office/officeart/2005/8/layout/hierarchy3"/>
    <dgm:cxn modelId="{34C29336-2FD7-4368-B5E6-B20C9FDD6CDD}" type="presOf" srcId="{2214F270-6647-4F60-BE47-65BFB0E60AD8}" destId="{69F7BC4D-B8D5-426C-8AA3-20E6B13B3D41}" srcOrd="0" destOrd="0" presId="urn:microsoft.com/office/officeart/2005/8/layout/hierarchy3"/>
    <dgm:cxn modelId="{51918269-81D5-41D6-9900-A3FAE2AFB16E}" type="presOf" srcId="{3BA6BAD9-795C-4D7B-87BA-2C7DB76D7856}" destId="{B5D8A47F-1750-465B-8DBD-63697DFFEA6E}" srcOrd="0" destOrd="0" presId="urn:microsoft.com/office/officeart/2005/8/layout/hierarchy3"/>
    <dgm:cxn modelId="{C0B45199-0D43-4888-BA21-FD19CF9FDC55}" type="presOf" srcId="{048CA247-6C28-4890-9E52-BA48A7659BB9}" destId="{2BA831CE-9403-410B-A54E-B6B885121D1B}" srcOrd="0" destOrd="0" presId="urn:microsoft.com/office/officeart/2005/8/layout/hierarchy3"/>
    <dgm:cxn modelId="{E226064B-3E6F-4831-9F15-9E5E8B893C90}" type="presOf" srcId="{9D73140B-5FDE-4E4E-83B7-BEAB21CA8869}" destId="{96F62AB9-262F-4E1A-AAB8-254FA4705DA9}" srcOrd="0" destOrd="0" presId="urn:microsoft.com/office/officeart/2005/8/layout/hierarchy3"/>
    <dgm:cxn modelId="{A2488FAF-2E91-42DC-BC43-2E2F56332D94}" type="presOf" srcId="{E092C79E-3537-42D6-9A07-2673E950930B}" destId="{C1777578-6400-420B-8725-85BAA4C08E60}" srcOrd="0" destOrd="0" presId="urn:microsoft.com/office/officeart/2005/8/layout/hierarchy3"/>
    <dgm:cxn modelId="{1B7CDDBB-6F65-4F75-A75F-A480F889913D}" type="presParOf" srcId="{4EFEE906-475D-4B8C-B138-D038D62DC0D6}" destId="{C7157474-C2E4-48DF-BD26-9F501F4FEFF8}" srcOrd="0" destOrd="0" presId="urn:microsoft.com/office/officeart/2005/8/layout/hierarchy3"/>
    <dgm:cxn modelId="{AAC7F49C-49CD-416C-B107-52B28ED1C02C}" type="presParOf" srcId="{C7157474-C2E4-48DF-BD26-9F501F4FEFF8}" destId="{B58B2394-F4E9-4470-B22A-0D6332F47DBD}" srcOrd="0" destOrd="0" presId="urn:microsoft.com/office/officeart/2005/8/layout/hierarchy3"/>
    <dgm:cxn modelId="{82B50A25-FFB9-4586-8E70-33AFBC723BF2}" type="presParOf" srcId="{B58B2394-F4E9-4470-B22A-0D6332F47DBD}" destId="{96F62AB9-262F-4E1A-AAB8-254FA4705DA9}" srcOrd="0" destOrd="0" presId="urn:microsoft.com/office/officeart/2005/8/layout/hierarchy3"/>
    <dgm:cxn modelId="{0630D1D8-BFD4-4A45-9F41-760B7C08AE9C}" type="presParOf" srcId="{B58B2394-F4E9-4470-B22A-0D6332F47DBD}" destId="{BAC6D3D0-0109-41E6-9760-54CCCAA960E9}" srcOrd="1" destOrd="0" presId="urn:microsoft.com/office/officeart/2005/8/layout/hierarchy3"/>
    <dgm:cxn modelId="{88BC17E7-9071-45ED-B6BA-D0653622696C}" type="presParOf" srcId="{C7157474-C2E4-48DF-BD26-9F501F4FEFF8}" destId="{57A86BE0-AEAF-4D15-B0B0-ACA74C99636D}" srcOrd="1" destOrd="0" presId="urn:microsoft.com/office/officeart/2005/8/layout/hierarchy3"/>
    <dgm:cxn modelId="{89A4A745-6630-4E8C-886A-DEC1660E5BA8}" type="presParOf" srcId="{57A86BE0-AEAF-4D15-B0B0-ACA74C99636D}" destId="{C1777578-6400-420B-8725-85BAA4C08E60}" srcOrd="0" destOrd="0" presId="urn:microsoft.com/office/officeart/2005/8/layout/hierarchy3"/>
    <dgm:cxn modelId="{82148FDB-73FE-4C8F-8417-E6FCC87457B9}" type="presParOf" srcId="{57A86BE0-AEAF-4D15-B0B0-ACA74C99636D}" destId="{E09F24A2-48F5-436E-8B8D-E837CEE23056}" srcOrd="1" destOrd="0" presId="urn:microsoft.com/office/officeart/2005/8/layout/hierarchy3"/>
    <dgm:cxn modelId="{ABF9EC2C-AA58-4CC7-BDD0-3F2111C6CEB6}" type="presParOf" srcId="{57A86BE0-AEAF-4D15-B0B0-ACA74C99636D}" destId="{7636B95D-BA72-4BE3-A684-64D5C066F813}" srcOrd="2" destOrd="0" presId="urn:microsoft.com/office/officeart/2005/8/layout/hierarchy3"/>
    <dgm:cxn modelId="{40A07326-78EE-43B6-A7D6-426419EBC367}" type="presParOf" srcId="{57A86BE0-AEAF-4D15-B0B0-ACA74C99636D}" destId="{B5D8A47F-1750-465B-8DBD-63697DFFEA6E}" srcOrd="3" destOrd="0" presId="urn:microsoft.com/office/officeart/2005/8/layout/hierarchy3"/>
    <dgm:cxn modelId="{82FBB493-98C2-4A94-BA4D-6A97E7BB46D0}" type="presParOf" srcId="{4EFEE906-475D-4B8C-B138-D038D62DC0D6}" destId="{195B6A9C-7707-4625-B426-26360C8EE90A}" srcOrd="1" destOrd="0" presId="urn:microsoft.com/office/officeart/2005/8/layout/hierarchy3"/>
    <dgm:cxn modelId="{CED8E697-242D-4D10-A500-2E075B684018}" type="presParOf" srcId="{195B6A9C-7707-4625-B426-26360C8EE90A}" destId="{D8568D09-7970-4B40-ACBA-86ED7059A06D}" srcOrd="0" destOrd="0" presId="urn:microsoft.com/office/officeart/2005/8/layout/hierarchy3"/>
    <dgm:cxn modelId="{DA030CF2-8A51-4182-9DA0-B082AA7A5816}" type="presParOf" srcId="{D8568D09-7970-4B40-ACBA-86ED7059A06D}" destId="{8927393F-5683-47A6-8781-DBA87BF49016}" srcOrd="0" destOrd="0" presId="urn:microsoft.com/office/officeart/2005/8/layout/hierarchy3"/>
    <dgm:cxn modelId="{34EB31D3-FD85-4AB2-B1C2-A2E71C8C2A02}" type="presParOf" srcId="{D8568D09-7970-4B40-ACBA-86ED7059A06D}" destId="{B47B6031-B60E-4AAE-9274-9D1F37BB0B97}" srcOrd="1" destOrd="0" presId="urn:microsoft.com/office/officeart/2005/8/layout/hierarchy3"/>
    <dgm:cxn modelId="{B0EE6C13-A5B5-4CE8-81EF-ED117F30EC5D}" type="presParOf" srcId="{195B6A9C-7707-4625-B426-26360C8EE90A}" destId="{EDBB4506-7A97-4422-9749-262A490CEBDD}" srcOrd="1" destOrd="0" presId="urn:microsoft.com/office/officeart/2005/8/layout/hierarchy3"/>
    <dgm:cxn modelId="{A16F0849-A4EF-4155-A97E-244E514C16B9}" type="presParOf" srcId="{EDBB4506-7A97-4422-9749-262A490CEBDD}" destId="{40E25C79-86FF-4C8B-81FC-D1796CCE5488}" srcOrd="0" destOrd="0" presId="urn:microsoft.com/office/officeart/2005/8/layout/hierarchy3"/>
    <dgm:cxn modelId="{25E0F4D7-2E6E-4A30-A39F-01AAEB3E127D}" type="presParOf" srcId="{EDBB4506-7A97-4422-9749-262A490CEBDD}" destId="{2BA831CE-9403-410B-A54E-B6B885121D1B}" srcOrd="1" destOrd="0" presId="urn:microsoft.com/office/officeart/2005/8/layout/hierarchy3"/>
    <dgm:cxn modelId="{0A8232DE-14EF-43CD-BF85-5F04ADADC629}" type="presParOf" srcId="{EDBB4506-7A97-4422-9749-262A490CEBDD}" destId="{3B73760C-0BC5-414C-AACB-19566EBD9847}" srcOrd="2" destOrd="0" presId="urn:microsoft.com/office/officeart/2005/8/layout/hierarchy3"/>
    <dgm:cxn modelId="{31C3BF63-683D-4876-B97C-F87131681C61}" type="presParOf" srcId="{EDBB4506-7A97-4422-9749-262A490CEBDD}" destId="{69F7BC4D-B8D5-426C-8AA3-20E6B13B3D4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9E90DE-78AA-47A4-A687-BD2A66740A1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9F920A-707F-46B7-B83E-AB05C65D0191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Autism Spectrum Disorders</a:t>
          </a:r>
        </a:p>
        <a:p>
          <a:r>
            <a:rPr lang="en-US" dirty="0" smtClean="0"/>
            <a:t>23/2%</a:t>
          </a:r>
          <a:endParaRPr lang="en-US" dirty="0"/>
        </a:p>
      </dgm:t>
    </dgm:pt>
    <dgm:pt modelId="{753B4F16-7C6E-4B48-A6A4-4294CDCFF70A}" type="parTrans" cxnId="{2A97118E-A866-4891-8658-76D7992CDD4D}">
      <dgm:prSet/>
      <dgm:spPr/>
      <dgm:t>
        <a:bodyPr/>
        <a:lstStyle/>
        <a:p>
          <a:endParaRPr lang="en-US"/>
        </a:p>
      </dgm:t>
    </dgm:pt>
    <dgm:pt modelId="{9280B929-2C86-455E-9EE6-46655F5DDA16}" type="sibTrans" cxnId="{2A97118E-A866-4891-8658-76D7992CDD4D}">
      <dgm:prSet/>
      <dgm:spPr/>
      <dgm:t>
        <a:bodyPr/>
        <a:lstStyle/>
        <a:p>
          <a:endParaRPr lang="en-US"/>
        </a:p>
      </dgm:t>
    </dgm:pt>
    <dgm:pt modelId="{6273B7BA-D8CC-44A8-A269-52559F9F19F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Speech/Language Impairment</a:t>
          </a:r>
        </a:p>
        <a:p>
          <a:r>
            <a:rPr lang="en-US" dirty="0" smtClean="0"/>
            <a:t>23/2.5%</a:t>
          </a:r>
          <a:endParaRPr lang="en-US" dirty="0"/>
        </a:p>
      </dgm:t>
    </dgm:pt>
    <dgm:pt modelId="{5854FA17-E2E8-4301-883A-961932AB820E}" type="parTrans" cxnId="{E4C3F26D-EA8F-48AA-81FD-4C9D4C57BB80}">
      <dgm:prSet/>
      <dgm:spPr/>
      <dgm:t>
        <a:bodyPr/>
        <a:lstStyle/>
        <a:p>
          <a:endParaRPr lang="en-US"/>
        </a:p>
      </dgm:t>
    </dgm:pt>
    <dgm:pt modelId="{4C56532E-40C1-424A-B698-F6A878617CBB}" type="sibTrans" cxnId="{E4C3F26D-EA8F-48AA-81FD-4C9D4C57BB80}">
      <dgm:prSet/>
      <dgm:spPr/>
      <dgm:t>
        <a:bodyPr/>
        <a:lstStyle/>
        <a:p>
          <a:endParaRPr lang="en-US"/>
        </a:p>
      </dgm:t>
    </dgm:pt>
    <dgm:pt modelId="{43ECFEB2-47A4-4EA5-97A9-5C8E9DE2D67D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Intellectual Disabilities</a:t>
          </a:r>
        </a:p>
        <a:p>
          <a:r>
            <a:rPr lang="en-US" dirty="0" smtClean="0"/>
            <a:t>26/3%</a:t>
          </a:r>
          <a:endParaRPr lang="en-US" dirty="0"/>
        </a:p>
      </dgm:t>
    </dgm:pt>
    <dgm:pt modelId="{733DA4C5-E789-4602-9778-10329AE1CEC6}" type="parTrans" cxnId="{6CF33D7E-51C7-4225-A431-2117137B86A9}">
      <dgm:prSet/>
      <dgm:spPr/>
      <dgm:t>
        <a:bodyPr/>
        <a:lstStyle/>
        <a:p>
          <a:endParaRPr lang="en-US"/>
        </a:p>
      </dgm:t>
    </dgm:pt>
    <dgm:pt modelId="{339DD661-74A2-4B87-98C1-082CE221528D}" type="sibTrans" cxnId="{6CF33D7E-51C7-4225-A431-2117137B86A9}">
      <dgm:prSet/>
      <dgm:spPr/>
      <dgm:t>
        <a:bodyPr/>
        <a:lstStyle/>
        <a:p>
          <a:endParaRPr lang="en-US"/>
        </a:p>
      </dgm:t>
    </dgm:pt>
    <dgm:pt modelId="{516CF7F1-F3B0-4831-A5A0-3D93486B37E2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ADHD</a:t>
          </a:r>
        </a:p>
        <a:p>
          <a:r>
            <a:rPr lang="en-US" dirty="0" smtClean="0"/>
            <a:t>86/11%</a:t>
          </a:r>
          <a:endParaRPr lang="en-US" dirty="0"/>
        </a:p>
      </dgm:t>
    </dgm:pt>
    <dgm:pt modelId="{A8309EDD-76E3-49DA-8DA3-D154DFF24EBD}" type="parTrans" cxnId="{F1C6BDED-BF97-4E43-BAE0-BBEBEAD6707F}">
      <dgm:prSet/>
      <dgm:spPr/>
      <dgm:t>
        <a:bodyPr/>
        <a:lstStyle/>
        <a:p>
          <a:endParaRPr lang="en-US"/>
        </a:p>
      </dgm:t>
    </dgm:pt>
    <dgm:pt modelId="{20186B0C-4C8D-4B55-8C5E-2038907D25F5}" type="sibTrans" cxnId="{F1C6BDED-BF97-4E43-BAE0-BBEBEAD6707F}">
      <dgm:prSet/>
      <dgm:spPr/>
      <dgm:t>
        <a:bodyPr/>
        <a:lstStyle/>
        <a:p>
          <a:endParaRPr lang="en-US"/>
        </a:p>
      </dgm:t>
    </dgm:pt>
    <dgm:pt modelId="{A6F9B1BC-E4BC-4CE3-9C41-6D0312AB76F9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Learning Disabilities</a:t>
          </a:r>
        </a:p>
        <a:p>
          <a:r>
            <a:rPr lang="en-US" dirty="0" smtClean="0"/>
            <a:t>435/54%</a:t>
          </a:r>
          <a:endParaRPr lang="en-US" dirty="0"/>
        </a:p>
      </dgm:t>
    </dgm:pt>
    <dgm:pt modelId="{E7A06E39-B0C8-4CD6-A1B6-0EB739F875E8}" type="parTrans" cxnId="{5EC568BD-E17A-45B7-A302-38A59BD6E784}">
      <dgm:prSet/>
      <dgm:spPr/>
      <dgm:t>
        <a:bodyPr/>
        <a:lstStyle/>
        <a:p>
          <a:endParaRPr lang="en-US"/>
        </a:p>
      </dgm:t>
    </dgm:pt>
    <dgm:pt modelId="{7925BD73-F0EA-4909-90C0-683DC0CADF59}" type="sibTrans" cxnId="{5EC568BD-E17A-45B7-A302-38A59BD6E784}">
      <dgm:prSet/>
      <dgm:spPr/>
      <dgm:t>
        <a:bodyPr/>
        <a:lstStyle/>
        <a:p>
          <a:endParaRPr lang="en-US"/>
        </a:p>
      </dgm:t>
    </dgm:pt>
    <dgm:pt modelId="{6C32CC96-7D16-4983-A339-8BE99414FD29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Psychiatric (Emotional/Behavioral) Disabilities</a:t>
          </a:r>
        </a:p>
        <a:p>
          <a:r>
            <a:rPr lang="en-US" dirty="0" smtClean="0"/>
            <a:t>49/6%</a:t>
          </a:r>
          <a:endParaRPr lang="en-US" dirty="0"/>
        </a:p>
      </dgm:t>
    </dgm:pt>
    <dgm:pt modelId="{71A5C85D-C6CE-4C52-9508-B08B4B302884}" type="parTrans" cxnId="{036A4E14-6D85-4B93-A3F2-CFD9D44455B7}">
      <dgm:prSet/>
      <dgm:spPr/>
      <dgm:t>
        <a:bodyPr/>
        <a:lstStyle/>
        <a:p>
          <a:endParaRPr lang="en-US"/>
        </a:p>
      </dgm:t>
    </dgm:pt>
    <dgm:pt modelId="{0B8F28FD-8542-495F-8C5B-FF4A050EC5C2}" type="sibTrans" cxnId="{036A4E14-6D85-4B93-A3F2-CFD9D44455B7}">
      <dgm:prSet/>
      <dgm:spPr/>
      <dgm:t>
        <a:bodyPr/>
        <a:lstStyle/>
        <a:p>
          <a:endParaRPr lang="en-US"/>
        </a:p>
      </dgm:t>
    </dgm:pt>
    <dgm:pt modelId="{E66C3F75-BD86-4651-B3CD-3A43866D01DE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Physical/Health Disability</a:t>
          </a:r>
        </a:p>
        <a:p>
          <a:r>
            <a:rPr lang="en-US" dirty="0" smtClean="0"/>
            <a:t>29/3%</a:t>
          </a:r>
          <a:endParaRPr lang="en-US" dirty="0"/>
        </a:p>
      </dgm:t>
    </dgm:pt>
    <dgm:pt modelId="{227D62E9-BE8B-472A-B39F-77A997F721BF}" type="parTrans" cxnId="{2EB9089C-C2BE-4E7D-BD75-3E0C6CD682C5}">
      <dgm:prSet/>
      <dgm:spPr/>
      <dgm:t>
        <a:bodyPr/>
        <a:lstStyle/>
        <a:p>
          <a:endParaRPr lang="en-US"/>
        </a:p>
      </dgm:t>
    </dgm:pt>
    <dgm:pt modelId="{5039FAF8-78BF-4481-9299-6C799C2C7F8E}" type="sibTrans" cxnId="{2EB9089C-C2BE-4E7D-BD75-3E0C6CD682C5}">
      <dgm:prSet/>
      <dgm:spPr/>
      <dgm:t>
        <a:bodyPr/>
        <a:lstStyle/>
        <a:p>
          <a:endParaRPr lang="en-US"/>
        </a:p>
      </dgm:t>
    </dgm:pt>
    <dgm:pt modelId="{E9223A9B-2033-46ED-BB47-45EC77A94EAC}">
      <dgm:prSet phldrT="[Text]"/>
      <dgm:spPr>
        <a:solidFill>
          <a:srgbClr val="FF6699"/>
        </a:solidFill>
      </dgm:spPr>
      <dgm:t>
        <a:bodyPr/>
        <a:lstStyle/>
        <a:p>
          <a:r>
            <a:rPr lang="en-US" dirty="0" smtClean="0"/>
            <a:t>Multiple</a:t>
          </a:r>
        </a:p>
        <a:p>
          <a:r>
            <a:rPr lang="en-US" dirty="0" smtClean="0"/>
            <a:t>134/36%</a:t>
          </a:r>
          <a:endParaRPr lang="en-US" dirty="0"/>
        </a:p>
      </dgm:t>
    </dgm:pt>
    <dgm:pt modelId="{A41B03E7-06E7-4625-8B82-376F96AD7CB7}" type="parTrans" cxnId="{C2A47F3C-2DC7-4C18-B787-A55D50E0FFE0}">
      <dgm:prSet/>
      <dgm:spPr/>
      <dgm:t>
        <a:bodyPr/>
        <a:lstStyle/>
        <a:p>
          <a:endParaRPr lang="en-US"/>
        </a:p>
      </dgm:t>
    </dgm:pt>
    <dgm:pt modelId="{E0C69D4C-9074-4F9B-B729-28EC598D61D4}" type="sibTrans" cxnId="{C2A47F3C-2DC7-4C18-B787-A55D50E0FFE0}">
      <dgm:prSet/>
      <dgm:spPr/>
      <dgm:t>
        <a:bodyPr/>
        <a:lstStyle/>
        <a:p>
          <a:endParaRPr lang="en-US"/>
        </a:p>
      </dgm:t>
    </dgm:pt>
    <dgm:pt modelId="{628F71EA-F996-45D6-BDBD-C67BEFE11079}" type="pres">
      <dgm:prSet presAssocID="{6E9E90DE-78AA-47A4-A687-BD2A66740A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3D4C7F-05C5-4C97-A509-A53DA52CB31B}" type="pres">
      <dgm:prSet presAssocID="{949F920A-707F-46B7-B83E-AB05C65D019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86B11-03E1-430F-8718-66BF69B83C00}" type="pres">
      <dgm:prSet presAssocID="{9280B929-2C86-455E-9EE6-46655F5DDA16}" presName="sibTrans" presStyleCnt="0"/>
      <dgm:spPr/>
      <dgm:t>
        <a:bodyPr/>
        <a:lstStyle/>
        <a:p>
          <a:endParaRPr lang="en-US"/>
        </a:p>
      </dgm:t>
    </dgm:pt>
    <dgm:pt modelId="{F85E870F-1A3D-4AF4-9C74-0EF9EDF52C9F}" type="pres">
      <dgm:prSet presAssocID="{6273B7BA-D8CC-44A8-A269-52559F9F19F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2C75A-E3A9-4A55-83B6-807B427A284F}" type="pres">
      <dgm:prSet presAssocID="{4C56532E-40C1-424A-B698-F6A878617CBB}" presName="sibTrans" presStyleCnt="0"/>
      <dgm:spPr/>
      <dgm:t>
        <a:bodyPr/>
        <a:lstStyle/>
        <a:p>
          <a:endParaRPr lang="en-US"/>
        </a:p>
      </dgm:t>
    </dgm:pt>
    <dgm:pt modelId="{C0A85359-08B2-477C-A22B-D43C4F4F1235}" type="pres">
      <dgm:prSet presAssocID="{43ECFEB2-47A4-4EA5-97A9-5C8E9DE2D67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E74CA-0175-4AED-9AD5-047C0CF36EEF}" type="pres">
      <dgm:prSet presAssocID="{339DD661-74A2-4B87-98C1-082CE221528D}" presName="sibTrans" presStyleCnt="0"/>
      <dgm:spPr/>
      <dgm:t>
        <a:bodyPr/>
        <a:lstStyle/>
        <a:p>
          <a:endParaRPr lang="en-US"/>
        </a:p>
      </dgm:t>
    </dgm:pt>
    <dgm:pt modelId="{4C8E0F7A-85D0-4E98-BB65-84BD42FD01E2}" type="pres">
      <dgm:prSet presAssocID="{516CF7F1-F3B0-4831-A5A0-3D93486B37E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55C7F-77AC-4AED-98E8-F9E0FDA3F446}" type="pres">
      <dgm:prSet presAssocID="{20186B0C-4C8D-4B55-8C5E-2038907D25F5}" presName="sibTrans" presStyleCnt="0"/>
      <dgm:spPr/>
      <dgm:t>
        <a:bodyPr/>
        <a:lstStyle/>
        <a:p>
          <a:endParaRPr lang="en-US"/>
        </a:p>
      </dgm:t>
    </dgm:pt>
    <dgm:pt modelId="{0EEDF6CA-FF60-4473-8197-0CAFC151DEAC}" type="pres">
      <dgm:prSet presAssocID="{A6F9B1BC-E4BC-4CE3-9C41-6D0312AB76F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410DB-13BD-4C61-B84D-943EA85750C5}" type="pres">
      <dgm:prSet presAssocID="{7925BD73-F0EA-4909-90C0-683DC0CADF59}" presName="sibTrans" presStyleCnt="0"/>
      <dgm:spPr/>
      <dgm:t>
        <a:bodyPr/>
        <a:lstStyle/>
        <a:p>
          <a:endParaRPr lang="en-US"/>
        </a:p>
      </dgm:t>
    </dgm:pt>
    <dgm:pt modelId="{7DD11A1C-153D-45DB-9754-EB321B4A8F7F}" type="pres">
      <dgm:prSet presAssocID="{6C32CC96-7D16-4983-A339-8BE99414FD2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8D660-F675-47D4-9DF1-4784A8CAAE95}" type="pres">
      <dgm:prSet presAssocID="{0B8F28FD-8542-495F-8C5B-FF4A050EC5C2}" presName="sibTrans" presStyleCnt="0"/>
      <dgm:spPr/>
      <dgm:t>
        <a:bodyPr/>
        <a:lstStyle/>
        <a:p>
          <a:endParaRPr lang="en-US"/>
        </a:p>
      </dgm:t>
    </dgm:pt>
    <dgm:pt modelId="{3BA278E2-A97C-4ED9-AB87-FB50FDB5BCCC}" type="pres">
      <dgm:prSet presAssocID="{E66C3F75-BD86-4651-B3CD-3A43866D01D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DBD26-F5BF-48AB-97A3-E801412F59A5}" type="pres">
      <dgm:prSet presAssocID="{5039FAF8-78BF-4481-9299-6C799C2C7F8E}" presName="sibTrans" presStyleCnt="0"/>
      <dgm:spPr/>
    </dgm:pt>
    <dgm:pt modelId="{9CB37F7B-CAB0-48BE-856D-B983983C296B}" type="pres">
      <dgm:prSet presAssocID="{E9223A9B-2033-46ED-BB47-45EC77A94EA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C3F26D-EA8F-48AA-81FD-4C9D4C57BB80}" srcId="{6E9E90DE-78AA-47A4-A687-BD2A66740A16}" destId="{6273B7BA-D8CC-44A8-A269-52559F9F19FA}" srcOrd="1" destOrd="0" parTransId="{5854FA17-E2E8-4301-883A-961932AB820E}" sibTransId="{4C56532E-40C1-424A-B698-F6A878617CBB}"/>
    <dgm:cxn modelId="{989C6CD0-2341-43AD-A615-199322E48F8D}" type="presOf" srcId="{43ECFEB2-47A4-4EA5-97A9-5C8E9DE2D67D}" destId="{C0A85359-08B2-477C-A22B-D43C4F4F1235}" srcOrd="0" destOrd="0" presId="urn:microsoft.com/office/officeart/2005/8/layout/default"/>
    <dgm:cxn modelId="{B13FF66F-98AF-4948-835D-753B749A6483}" type="presOf" srcId="{6273B7BA-D8CC-44A8-A269-52559F9F19FA}" destId="{F85E870F-1A3D-4AF4-9C74-0EF9EDF52C9F}" srcOrd="0" destOrd="0" presId="urn:microsoft.com/office/officeart/2005/8/layout/default"/>
    <dgm:cxn modelId="{036A4E14-6D85-4B93-A3F2-CFD9D44455B7}" srcId="{6E9E90DE-78AA-47A4-A687-BD2A66740A16}" destId="{6C32CC96-7D16-4983-A339-8BE99414FD29}" srcOrd="5" destOrd="0" parTransId="{71A5C85D-C6CE-4C52-9508-B08B4B302884}" sibTransId="{0B8F28FD-8542-495F-8C5B-FF4A050EC5C2}"/>
    <dgm:cxn modelId="{4E1D7A1D-1107-4A9B-A100-54FEB40BB00C}" type="presOf" srcId="{949F920A-707F-46B7-B83E-AB05C65D0191}" destId="{B83D4C7F-05C5-4C97-A509-A53DA52CB31B}" srcOrd="0" destOrd="0" presId="urn:microsoft.com/office/officeart/2005/8/layout/default"/>
    <dgm:cxn modelId="{5471D55F-3594-4DF2-AF88-CBAAA1A60CA2}" type="presOf" srcId="{6C32CC96-7D16-4983-A339-8BE99414FD29}" destId="{7DD11A1C-153D-45DB-9754-EB321B4A8F7F}" srcOrd="0" destOrd="0" presId="urn:microsoft.com/office/officeart/2005/8/layout/default"/>
    <dgm:cxn modelId="{21044635-344D-432B-9B91-F97907A480E3}" type="presOf" srcId="{6E9E90DE-78AA-47A4-A687-BD2A66740A16}" destId="{628F71EA-F996-45D6-BDBD-C67BEFE11079}" srcOrd="0" destOrd="0" presId="urn:microsoft.com/office/officeart/2005/8/layout/default"/>
    <dgm:cxn modelId="{F1C6BDED-BF97-4E43-BAE0-BBEBEAD6707F}" srcId="{6E9E90DE-78AA-47A4-A687-BD2A66740A16}" destId="{516CF7F1-F3B0-4831-A5A0-3D93486B37E2}" srcOrd="3" destOrd="0" parTransId="{A8309EDD-76E3-49DA-8DA3-D154DFF24EBD}" sibTransId="{20186B0C-4C8D-4B55-8C5E-2038907D25F5}"/>
    <dgm:cxn modelId="{5EC568BD-E17A-45B7-A302-38A59BD6E784}" srcId="{6E9E90DE-78AA-47A4-A687-BD2A66740A16}" destId="{A6F9B1BC-E4BC-4CE3-9C41-6D0312AB76F9}" srcOrd="4" destOrd="0" parTransId="{E7A06E39-B0C8-4CD6-A1B6-0EB739F875E8}" sibTransId="{7925BD73-F0EA-4909-90C0-683DC0CADF59}"/>
    <dgm:cxn modelId="{5B50F99C-8D9A-4032-925D-B22ABA310FD3}" type="presOf" srcId="{E66C3F75-BD86-4651-B3CD-3A43866D01DE}" destId="{3BA278E2-A97C-4ED9-AB87-FB50FDB5BCCC}" srcOrd="0" destOrd="0" presId="urn:microsoft.com/office/officeart/2005/8/layout/default"/>
    <dgm:cxn modelId="{6CF33D7E-51C7-4225-A431-2117137B86A9}" srcId="{6E9E90DE-78AA-47A4-A687-BD2A66740A16}" destId="{43ECFEB2-47A4-4EA5-97A9-5C8E9DE2D67D}" srcOrd="2" destOrd="0" parTransId="{733DA4C5-E789-4602-9778-10329AE1CEC6}" sibTransId="{339DD661-74A2-4B87-98C1-082CE221528D}"/>
    <dgm:cxn modelId="{C2A47F3C-2DC7-4C18-B787-A55D50E0FFE0}" srcId="{6E9E90DE-78AA-47A4-A687-BD2A66740A16}" destId="{E9223A9B-2033-46ED-BB47-45EC77A94EAC}" srcOrd="7" destOrd="0" parTransId="{A41B03E7-06E7-4625-8B82-376F96AD7CB7}" sibTransId="{E0C69D4C-9074-4F9B-B729-28EC598D61D4}"/>
    <dgm:cxn modelId="{2A97118E-A866-4891-8658-76D7992CDD4D}" srcId="{6E9E90DE-78AA-47A4-A687-BD2A66740A16}" destId="{949F920A-707F-46B7-B83E-AB05C65D0191}" srcOrd="0" destOrd="0" parTransId="{753B4F16-7C6E-4B48-A6A4-4294CDCFF70A}" sibTransId="{9280B929-2C86-455E-9EE6-46655F5DDA16}"/>
    <dgm:cxn modelId="{BC65C393-55DE-47A2-A6E1-44479E1B0200}" type="presOf" srcId="{A6F9B1BC-E4BC-4CE3-9C41-6D0312AB76F9}" destId="{0EEDF6CA-FF60-4473-8197-0CAFC151DEAC}" srcOrd="0" destOrd="0" presId="urn:microsoft.com/office/officeart/2005/8/layout/default"/>
    <dgm:cxn modelId="{0B30F144-8E06-44B6-A817-36121BEEAAA6}" type="presOf" srcId="{E9223A9B-2033-46ED-BB47-45EC77A94EAC}" destId="{9CB37F7B-CAB0-48BE-856D-B983983C296B}" srcOrd="0" destOrd="0" presId="urn:microsoft.com/office/officeart/2005/8/layout/default"/>
    <dgm:cxn modelId="{2EB9089C-C2BE-4E7D-BD75-3E0C6CD682C5}" srcId="{6E9E90DE-78AA-47A4-A687-BD2A66740A16}" destId="{E66C3F75-BD86-4651-B3CD-3A43866D01DE}" srcOrd="6" destOrd="0" parTransId="{227D62E9-BE8B-472A-B39F-77A997F721BF}" sibTransId="{5039FAF8-78BF-4481-9299-6C799C2C7F8E}"/>
    <dgm:cxn modelId="{D3259FDD-0E73-44D5-91EE-5448653D60E2}" type="presOf" srcId="{516CF7F1-F3B0-4831-A5A0-3D93486B37E2}" destId="{4C8E0F7A-85D0-4E98-BB65-84BD42FD01E2}" srcOrd="0" destOrd="0" presId="urn:microsoft.com/office/officeart/2005/8/layout/default"/>
    <dgm:cxn modelId="{DC0FC840-D618-42FB-83FA-FE7092129F3C}" type="presParOf" srcId="{628F71EA-F996-45D6-BDBD-C67BEFE11079}" destId="{B83D4C7F-05C5-4C97-A509-A53DA52CB31B}" srcOrd="0" destOrd="0" presId="urn:microsoft.com/office/officeart/2005/8/layout/default"/>
    <dgm:cxn modelId="{CCDF0407-EDB7-4A7C-9896-1DFB8C42E943}" type="presParOf" srcId="{628F71EA-F996-45D6-BDBD-C67BEFE11079}" destId="{CF986B11-03E1-430F-8718-66BF69B83C00}" srcOrd="1" destOrd="0" presId="urn:microsoft.com/office/officeart/2005/8/layout/default"/>
    <dgm:cxn modelId="{41E550E6-FAAE-46AD-80CD-4B7F5711E83E}" type="presParOf" srcId="{628F71EA-F996-45D6-BDBD-C67BEFE11079}" destId="{F85E870F-1A3D-4AF4-9C74-0EF9EDF52C9F}" srcOrd="2" destOrd="0" presId="urn:microsoft.com/office/officeart/2005/8/layout/default"/>
    <dgm:cxn modelId="{077A8E5A-AC79-47EF-B475-16C9D85B10BA}" type="presParOf" srcId="{628F71EA-F996-45D6-BDBD-C67BEFE11079}" destId="{68F2C75A-E3A9-4A55-83B6-807B427A284F}" srcOrd="3" destOrd="0" presId="urn:microsoft.com/office/officeart/2005/8/layout/default"/>
    <dgm:cxn modelId="{5574E54C-4F71-4922-89C6-91EC7D8FB86E}" type="presParOf" srcId="{628F71EA-F996-45D6-BDBD-C67BEFE11079}" destId="{C0A85359-08B2-477C-A22B-D43C4F4F1235}" srcOrd="4" destOrd="0" presId="urn:microsoft.com/office/officeart/2005/8/layout/default"/>
    <dgm:cxn modelId="{D600EE9A-95AD-416C-9E33-61FB72CBBA94}" type="presParOf" srcId="{628F71EA-F996-45D6-BDBD-C67BEFE11079}" destId="{2E6E74CA-0175-4AED-9AD5-047C0CF36EEF}" srcOrd="5" destOrd="0" presId="urn:microsoft.com/office/officeart/2005/8/layout/default"/>
    <dgm:cxn modelId="{96D4C599-DD79-426C-9F07-D2E31373B9F8}" type="presParOf" srcId="{628F71EA-F996-45D6-BDBD-C67BEFE11079}" destId="{4C8E0F7A-85D0-4E98-BB65-84BD42FD01E2}" srcOrd="6" destOrd="0" presId="urn:microsoft.com/office/officeart/2005/8/layout/default"/>
    <dgm:cxn modelId="{D0D9EC84-9597-4BBA-BC1B-D1981B373D7C}" type="presParOf" srcId="{628F71EA-F996-45D6-BDBD-C67BEFE11079}" destId="{84055C7F-77AC-4AED-98E8-F9E0FDA3F446}" srcOrd="7" destOrd="0" presId="urn:microsoft.com/office/officeart/2005/8/layout/default"/>
    <dgm:cxn modelId="{7A26A06E-4579-469F-B099-A2F0AB444772}" type="presParOf" srcId="{628F71EA-F996-45D6-BDBD-C67BEFE11079}" destId="{0EEDF6CA-FF60-4473-8197-0CAFC151DEAC}" srcOrd="8" destOrd="0" presId="urn:microsoft.com/office/officeart/2005/8/layout/default"/>
    <dgm:cxn modelId="{96541BE7-1AF4-4020-87D7-5F6D0871BA74}" type="presParOf" srcId="{628F71EA-F996-45D6-BDBD-C67BEFE11079}" destId="{A06410DB-13BD-4C61-B84D-943EA85750C5}" srcOrd="9" destOrd="0" presId="urn:microsoft.com/office/officeart/2005/8/layout/default"/>
    <dgm:cxn modelId="{52D5B058-2100-48B9-B4BA-22EA234CBA7A}" type="presParOf" srcId="{628F71EA-F996-45D6-BDBD-C67BEFE11079}" destId="{7DD11A1C-153D-45DB-9754-EB321B4A8F7F}" srcOrd="10" destOrd="0" presId="urn:microsoft.com/office/officeart/2005/8/layout/default"/>
    <dgm:cxn modelId="{C7901BAB-ABEC-4588-904B-FD4793D7BEAC}" type="presParOf" srcId="{628F71EA-F996-45D6-BDBD-C67BEFE11079}" destId="{02F8D660-F675-47D4-9DF1-4784A8CAAE95}" srcOrd="11" destOrd="0" presId="urn:microsoft.com/office/officeart/2005/8/layout/default"/>
    <dgm:cxn modelId="{B1FCCAFC-7150-4558-BC98-3D1CF7FC5ED6}" type="presParOf" srcId="{628F71EA-F996-45D6-BDBD-C67BEFE11079}" destId="{3BA278E2-A97C-4ED9-AB87-FB50FDB5BCCC}" srcOrd="12" destOrd="0" presId="urn:microsoft.com/office/officeart/2005/8/layout/default"/>
    <dgm:cxn modelId="{E0B44AFD-178B-41C4-BAD2-81AEFC322287}" type="presParOf" srcId="{628F71EA-F996-45D6-BDBD-C67BEFE11079}" destId="{8C5DBD26-F5BF-48AB-97A3-E801412F59A5}" srcOrd="13" destOrd="0" presId="urn:microsoft.com/office/officeart/2005/8/layout/default"/>
    <dgm:cxn modelId="{82ECD41D-EE3F-40D6-9802-79E2455CA463}" type="presParOf" srcId="{628F71EA-F996-45D6-BDBD-C67BEFE11079}" destId="{9CB37F7B-CAB0-48BE-856D-B983983C296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62AB9-262F-4E1A-AAB8-254FA4705DA9}">
      <dsp:nvSpPr>
        <dsp:cNvPr id="0" name=""/>
        <dsp:cNvSpPr/>
      </dsp:nvSpPr>
      <dsp:spPr>
        <a:xfrm>
          <a:off x="457193" y="0"/>
          <a:ext cx="1683246" cy="8416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Physical</a:t>
          </a:r>
          <a:endParaRPr lang="en-US" sz="3300" kern="1200" dirty="0"/>
        </a:p>
      </dsp:txBody>
      <dsp:txXfrm>
        <a:off x="481843" y="24650"/>
        <a:ext cx="1633946" cy="792323"/>
      </dsp:txXfrm>
    </dsp:sp>
    <dsp:sp modelId="{C1777578-6400-420B-8725-85BAA4C08E60}">
      <dsp:nvSpPr>
        <dsp:cNvPr id="0" name=""/>
        <dsp:cNvSpPr/>
      </dsp:nvSpPr>
      <dsp:spPr>
        <a:xfrm>
          <a:off x="625518" y="841623"/>
          <a:ext cx="293978" cy="631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1576"/>
              </a:lnTo>
              <a:lnTo>
                <a:pt x="293978" y="63157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F24A2-48F5-436E-8B8D-E837CEE23056}">
      <dsp:nvSpPr>
        <dsp:cNvPr id="0" name=""/>
        <dsp:cNvSpPr/>
      </dsp:nvSpPr>
      <dsp:spPr>
        <a:xfrm>
          <a:off x="919497" y="1052388"/>
          <a:ext cx="1346596" cy="8416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Medical disorder</a:t>
          </a:r>
          <a:endParaRPr lang="en-US" sz="1800" kern="1200" dirty="0"/>
        </a:p>
      </dsp:txBody>
      <dsp:txXfrm>
        <a:off x="944147" y="1077038"/>
        <a:ext cx="1297296" cy="792323"/>
      </dsp:txXfrm>
    </dsp:sp>
    <dsp:sp modelId="{7636B95D-BA72-4BE3-A684-64D5C066F813}">
      <dsp:nvSpPr>
        <dsp:cNvPr id="0" name=""/>
        <dsp:cNvSpPr/>
      </dsp:nvSpPr>
      <dsp:spPr>
        <a:xfrm>
          <a:off x="625518" y="841623"/>
          <a:ext cx="293978" cy="1683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605"/>
              </a:lnTo>
              <a:lnTo>
                <a:pt x="293978" y="168360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8A47F-1750-465B-8DBD-63697DFFEA6E}">
      <dsp:nvSpPr>
        <dsp:cNvPr id="0" name=""/>
        <dsp:cNvSpPr/>
      </dsp:nvSpPr>
      <dsp:spPr>
        <a:xfrm>
          <a:off x="919497" y="2104417"/>
          <a:ext cx="1346596" cy="8416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915447"/>
              <a:satOff val="-16269"/>
              <a:lumOff val="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Visual, movement, Hearing</a:t>
          </a:r>
          <a:endParaRPr lang="en-US" sz="1800" kern="1200" dirty="0"/>
        </a:p>
      </dsp:txBody>
      <dsp:txXfrm>
        <a:off x="944147" y="2129067"/>
        <a:ext cx="1297296" cy="792323"/>
      </dsp:txXfrm>
    </dsp:sp>
    <dsp:sp modelId="{8927393F-5683-47A6-8781-DBA87BF49016}">
      <dsp:nvSpPr>
        <dsp:cNvPr id="0" name=""/>
        <dsp:cNvSpPr/>
      </dsp:nvSpPr>
      <dsp:spPr>
        <a:xfrm>
          <a:off x="2686905" y="359"/>
          <a:ext cx="1683246" cy="841623"/>
        </a:xfrm>
        <a:prstGeom prst="roundRect">
          <a:avLst>
            <a:gd name="adj" fmla="val 10000"/>
          </a:avLst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Mental</a:t>
          </a:r>
          <a:endParaRPr lang="en-US" sz="3300" kern="1200" dirty="0"/>
        </a:p>
      </dsp:txBody>
      <dsp:txXfrm>
        <a:off x="2711555" y="25009"/>
        <a:ext cx="1633946" cy="792323"/>
      </dsp:txXfrm>
    </dsp:sp>
    <dsp:sp modelId="{40E25C79-86FF-4C8B-81FC-D1796CCE5488}">
      <dsp:nvSpPr>
        <dsp:cNvPr id="0" name=""/>
        <dsp:cNvSpPr/>
      </dsp:nvSpPr>
      <dsp:spPr>
        <a:xfrm>
          <a:off x="2855230" y="841982"/>
          <a:ext cx="168324" cy="631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1217"/>
              </a:lnTo>
              <a:lnTo>
                <a:pt x="168324" y="63121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831CE-9403-410B-A54E-B6B885121D1B}">
      <dsp:nvSpPr>
        <dsp:cNvPr id="0" name=""/>
        <dsp:cNvSpPr/>
      </dsp:nvSpPr>
      <dsp:spPr>
        <a:xfrm>
          <a:off x="3023554" y="1052388"/>
          <a:ext cx="1346596" cy="8416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830893"/>
              <a:satOff val="-32539"/>
              <a:lumOff val="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Learning Disability</a:t>
          </a:r>
          <a:endParaRPr lang="en-US" sz="1800" kern="1200" dirty="0"/>
        </a:p>
      </dsp:txBody>
      <dsp:txXfrm>
        <a:off x="3048204" y="1077038"/>
        <a:ext cx="1297296" cy="792323"/>
      </dsp:txXfrm>
    </dsp:sp>
    <dsp:sp modelId="{3B73760C-0BC5-414C-AACB-19566EBD9847}">
      <dsp:nvSpPr>
        <dsp:cNvPr id="0" name=""/>
        <dsp:cNvSpPr/>
      </dsp:nvSpPr>
      <dsp:spPr>
        <a:xfrm>
          <a:off x="2855230" y="841982"/>
          <a:ext cx="168324" cy="1683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246"/>
              </a:lnTo>
              <a:lnTo>
                <a:pt x="168324" y="168324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7BC4D-B8D5-426C-8AA3-20E6B13B3D41}">
      <dsp:nvSpPr>
        <dsp:cNvPr id="0" name=""/>
        <dsp:cNvSpPr/>
      </dsp:nvSpPr>
      <dsp:spPr>
        <a:xfrm>
          <a:off x="3023554" y="2104417"/>
          <a:ext cx="1346596" cy="8416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746340"/>
              <a:satOff val="-48808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Emotional Disability</a:t>
          </a:r>
          <a:endParaRPr lang="en-US" sz="1800" kern="1200" dirty="0"/>
        </a:p>
      </dsp:txBody>
      <dsp:txXfrm>
        <a:off x="3048204" y="2129067"/>
        <a:ext cx="1297296" cy="7923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D4C7F-05C5-4C97-A509-A53DA52CB31B}">
      <dsp:nvSpPr>
        <dsp:cNvPr id="0" name=""/>
        <dsp:cNvSpPr/>
      </dsp:nvSpPr>
      <dsp:spPr>
        <a:xfrm>
          <a:off x="0" y="103187"/>
          <a:ext cx="2333625" cy="1400175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Autism Spectrum Disorders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23/2%</a:t>
          </a:r>
          <a:endParaRPr lang="en-US" sz="1600" kern="1200" dirty="0"/>
        </a:p>
      </dsp:txBody>
      <dsp:txXfrm>
        <a:off x="0" y="103187"/>
        <a:ext cx="2333625" cy="1400175"/>
      </dsp:txXfrm>
    </dsp:sp>
    <dsp:sp modelId="{F85E870F-1A3D-4AF4-9C74-0EF9EDF52C9F}">
      <dsp:nvSpPr>
        <dsp:cNvPr id="0" name=""/>
        <dsp:cNvSpPr/>
      </dsp:nvSpPr>
      <dsp:spPr>
        <a:xfrm>
          <a:off x="2566987" y="103187"/>
          <a:ext cx="2333625" cy="140017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Speech/Language Impairment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23/2.5%</a:t>
          </a:r>
          <a:endParaRPr lang="en-US" sz="1600" kern="1200" dirty="0"/>
        </a:p>
      </dsp:txBody>
      <dsp:txXfrm>
        <a:off x="2566987" y="103187"/>
        <a:ext cx="2333625" cy="1400175"/>
      </dsp:txXfrm>
    </dsp:sp>
    <dsp:sp modelId="{C0A85359-08B2-477C-A22B-D43C4F4F1235}">
      <dsp:nvSpPr>
        <dsp:cNvPr id="0" name=""/>
        <dsp:cNvSpPr/>
      </dsp:nvSpPr>
      <dsp:spPr>
        <a:xfrm>
          <a:off x="5133975" y="103187"/>
          <a:ext cx="2333625" cy="1400175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Intellectual Disabilities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26/3%</a:t>
          </a:r>
          <a:endParaRPr lang="en-US" sz="1600" kern="1200" dirty="0"/>
        </a:p>
      </dsp:txBody>
      <dsp:txXfrm>
        <a:off x="5133975" y="103187"/>
        <a:ext cx="2333625" cy="1400175"/>
      </dsp:txXfrm>
    </dsp:sp>
    <dsp:sp modelId="{4C8E0F7A-85D0-4E98-BB65-84BD42FD01E2}">
      <dsp:nvSpPr>
        <dsp:cNvPr id="0" name=""/>
        <dsp:cNvSpPr/>
      </dsp:nvSpPr>
      <dsp:spPr>
        <a:xfrm>
          <a:off x="0" y="1736724"/>
          <a:ext cx="2333625" cy="1400175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ADHD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86/11%</a:t>
          </a:r>
          <a:endParaRPr lang="en-US" sz="1600" kern="1200" dirty="0"/>
        </a:p>
      </dsp:txBody>
      <dsp:txXfrm>
        <a:off x="0" y="1736724"/>
        <a:ext cx="2333625" cy="1400175"/>
      </dsp:txXfrm>
    </dsp:sp>
    <dsp:sp modelId="{0EEDF6CA-FF60-4473-8197-0CAFC151DEAC}">
      <dsp:nvSpPr>
        <dsp:cNvPr id="0" name=""/>
        <dsp:cNvSpPr/>
      </dsp:nvSpPr>
      <dsp:spPr>
        <a:xfrm>
          <a:off x="2566987" y="1736724"/>
          <a:ext cx="2333625" cy="1400175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Learning Disabilities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435/54%</a:t>
          </a:r>
          <a:endParaRPr lang="en-US" sz="1600" kern="1200" dirty="0"/>
        </a:p>
      </dsp:txBody>
      <dsp:txXfrm>
        <a:off x="2566987" y="1736724"/>
        <a:ext cx="2333625" cy="1400175"/>
      </dsp:txXfrm>
    </dsp:sp>
    <dsp:sp modelId="{7DD11A1C-153D-45DB-9754-EB321B4A8F7F}">
      <dsp:nvSpPr>
        <dsp:cNvPr id="0" name=""/>
        <dsp:cNvSpPr/>
      </dsp:nvSpPr>
      <dsp:spPr>
        <a:xfrm>
          <a:off x="5133975" y="1736724"/>
          <a:ext cx="2333625" cy="1400175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Psychiatric (Emotional/Behavioral) Disabilities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49/6%</a:t>
          </a:r>
          <a:endParaRPr lang="en-US" sz="1600" kern="1200" dirty="0"/>
        </a:p>
      </dsp:txBody>
      <dsp:txXfrm>
        <a:off x="5133975" y="1736724"/>
        <a:ext cx="2333625" cy="1400175"/>
      </dsp:txXfrm>
    </dsp:sp>
    <dsp:sp modelId="{3BA278E2-A97C-4ED9-AB87-FB50FDB5BCCC}">
      <dsp:nvSpPr>
        <dsp:cNvPr id="0" name=""/>
        <dsp:cNvSpPr/>
      </dsp:nvSpPr>
      <dsp:spPr>
        <a:xfrm>
          <a:off x="1283493" y="3370262"/>
          <a:ext cx="2333625" cy="1400175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Physical/Health Disability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29/3%</a:t>
          </a:r>
          <a:endParaRPr lang="en-US" sz="1600" kern="1200" dirty="0"/>
        </a:p>
      </dsp:txBody>
      <dsp:txXfrm>
        <a:off x="1283493" y="3370262"/>
        <a:ext cx="2333625" cy="1400175"/>
      </dsp:txXfrm>
    </dsp:sp>
    <dsp:sp modelId="{9CB37F7B-CAB0-48BE-856D-B983983C296B}">
      <dsp:nvSpPr>
        <dsp:cNvPr id="0" name=""/>
        <dsp:cNvSpPr/>
      </dsp:nvSpPr>
      <dsp:spPr>
        <a:xfrm>
          <a:off x="3850481" y="3370262"/>
          <a:ext cx="2333625" cy="1400175"/>
        </a:xfrm>
        <a:prstGeom prst="rect">
          <a:avLst/>
        </a:prstGeom>
        <a:solidFill>
          <a:srgbClr val="FF66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Multiple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134/36%</a:t>
          </a:r>
          <a:endParaRPr lang="en-US" sz="1600" kern="1200" dirty="0"/>
        </a:p>
      </dsp:txBody>
      <dsp:txXfrm>
        <a:off x="3850481" y="3370262"/>
        <a:ext cx="2333625" cy="1400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0FBB3531-F529-4006-B0BB-580A2C47C521}" type="datetimeFigureOut">
              <a:rPr lang="en-US" smtClean="0"/>
              <a:t>9/4/16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32F56B7D-CF40-4BAB-8E40-D52956131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86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4EE28389-684F-48F5-898A-4302F498A4E0}" type="datetimeFigureOut">
              <a:rPr lang="en-US" smtClean="0"/>
              <a:t>9/4/16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8" tIns="46584" rIns="93168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9446CA71-4303-4076-AF1C-850796ADE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6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Intro: </a:t>
            </a:r>
            <a:r>
              <a:rPr lang="en-US" dirty="0" err="1" smtClean="0"/>
              <a:t>Sheema</a:t>
            </a:r>
            <a:r>
              <a:rPr lang="en-US" dirty="0" smtClean="0"/>
              <a:t> &amp; Jason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CA71-4303-4076-AF1C-850796ADE4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09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Sheema</a:t>
            </a:r>
            <a:endParaRPr lang="en-US" dirty="0" smtClean="0"/>
          </a:p>
          <a:p>
            <a:r>
              <a:rPr lang="en-US" dirty="0" smtClean="0"/>
              <a:t>***Michigan state</a:t>
            </a:r>
            <a:r>
              <a:rPr lang="en-US" baseline="0" dirty="0" smtClean="0"/>
              <a:t> study</a:t>
            </a:r>
          </a:p>
          <a:p>
            <a:r>
              <a:rPr lang="en-US" dirty="0" smtClean="0"/>
              <a:t>Mention that</a:t>
            </a:r>
            <a:r>
              <a:rPr lang="en-US" baseline="0" dirty="0" smtClean="0"/>
              <a:t> most symptoms we are going to discuss will not typically present themselves in class.  There will be times when students are under particular distress, off their meds,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that you will notice significant changes.  </a:t>
            </a:r>
          </a:p>
          <a:p>
            <a:endParaRPr lang="en-US" baseline="0" dirty="0" smtClean="0"/>
          </a:p>
          <a:p>
            <a:pPr defTabSz="912937"/>
            <a:r>
              <a:rPr lang="en-US" dirty="0" smtClean="0"/>
              <a:t>Next Slide: IMPORTANT:</a:t>
            </a:r>
            <a:r>
              <a:rPr lang="en-US" baseline="0" dirty="0" smtClean="0"/>
              <a:t> </a:t>
            </a:r>
            <a:r>
              <a:rPr lang="en-US" dirty="0" smtClean="0"/>
              <a:t>We will</a:t>
            </a:r>
            <a:r>
              <a:rPr lang="en-US" baseline="0" dirty="0" smtClean="0"/>
              <a:t> be discussing symptoms and it is important to note that sometimes students my present these symptoms who do not have a mental illness.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CA71-4303-4076-AF1C-850796ADE4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15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CA71-4303-4076-AF1C-850796ADE4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60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1564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815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CA71-4303-4076-AF1C-850796ADE4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17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CA71-4303-4076-AF1C-850796ADE4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81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CA71-4303-4076-AF1C-850796ADE4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22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CA71-4303-4076-AF1C-850796ADE4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21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CA71-4303-4076-AF1C-850796ADE4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93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CA71-4303-4076-AF1C-850796ADE4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62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CA71-4303-4076-AF1C-850796ADE4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68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79">
              <a:defRPr/>
            </a:pPr>
            <a:r>
              <a:rPr lang="en-US" dirty="0" smtClean="0"/>
              <a:t>Jason: IMPORTANT:</a:t>
            </a:r>
            <a:r>
              <a:rPr lang="en-US" baseline="0" dirty="0" smtClean="0"/>
              <a:t> Sometimes you will have students present these warning signs who do not have a mental illness.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CA71-4303-4076-AF1C-850796ADE4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47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/>
            <a:r>
              <a:rPr lang="en-US" dirty="0" err="1" smtClean="0"/>
              <a:t>Sheema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CA71-4303-4076-AF1C-850796ADE4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630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CA71-4303-4076-AF1C-850796ADE4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05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Sheema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CA71-4303-4076-AF1C-850796ADE4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4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Jason: Self-Regulation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CA71-4303-4076-AF1C-850796ADE4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165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Sheema</a:t>
            </a:r>
            <a:r>
              <a:rPr lang="en-US" dirty="0" smtClean="0"/>
              <a:t>: Factors that may hinder a student from opening up,</a:t>
            </a:r>
            <a:r>
              <a:rPr lang="en-US" baseline="0" dirty="0" smtClean="0"/>
              <a:t> receiving help (past experience with a counselor, family shame, ignoring student concern,  gender norms, re-traumatization)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CA71-4303-4076-AF1C-850796ADE4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CA71-4303-4076-AF1C-850796ADE4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51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CA71-4303-4076-AF1C-850796ADE47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120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CA71-4303-4076-AF1C-850796ADE47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870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CA71-4303-4076-AF1C-850796ADE47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30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Sheema</a:t>
            </a:r>
            <a:r>
              <a:rPr lang="en-US" dirty="0" smtClean="0"/>
              <a:t>:</a:t>
            </a:r>
          </a:p>
          <a:p>
            <a:r>
              <a:rPr lang="en-US" dirty="0" smtClean="0"/>
              <a:t>Why</a:t>
            </a:r>
            <a:r>
              <a:rPr lang="en-US" baseline="0" dirty="0" smtClean="0"/>
              <a:t> are we talking about this.  Why does this matter.  Because of relationships and the role it plays in helping students persist.  Stigma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CA71-4303-4076-AF1C-850796ADE4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53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CA71-4303-4076-AF1C-850796ADE47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561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CA71-4303-4076-AF1C-850796ADE47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41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CA71-4303-4076-AF1C-850796ADE47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80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CA71-4303-4076-AF1C-850796ADE47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039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19906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31342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514670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CA71-4303-4076-AF1C-850796ADE47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471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CA71-4303-4076-AF1C-850796ADE47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7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Sheema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CA71-4303-4076-AF1C-850796ADE4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22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Jason: Multiple most have psychiatric disability</a:t>
            </a:r>
            <a:r>
              <a:rPr lang="en-US" baseline="0" dirty="0" smtClean="0"/>
              <a:t> Autism Spec, and ADHD have a high comorbidity with Psychiatric Disabilities.  And  SLD - experience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CA71-4303-4076-AF1C-850796ADE4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52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Sheema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CA71-4303-4076-AF1C-850796ADE4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98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CA71-4303-4076-AF1C-850796ADE4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75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Sheema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CA71-4303-4076-AF1C-850796ADE4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21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CA71-4303-4076-AF1C-850796ADE4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6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3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3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56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0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23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4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4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4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7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92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2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www.middlesexcc.edu/counseli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/>
              <a:t>Psychiatric Disabilities: Struggling with Mental Health in the Classroom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7891272" cy="1846923"/>
          </a:xfrm>
        </p:spPr>
        <p:txBody>
          <a:bodyPr>
            <a:normAutofit/>
          </a:bodyPr>
          <a:lstStyle/>
          <a:p>
            <a:r>
              <a:rPr lang="en-US" b="1" dirty="0" smtClean="0"/>
              <a:t>Jason </a:t>
            </a:r>
            <a:r>
              <a:rPr lang="en-US" b="1" dirty="0" err="1" smtClean="0"/>
              <a:t>Holmwood</a:t>
            </a:r>
            <a:r>
              <a:rPr lang="en-US" b="1" dirty="0" smtClean="0"/>
              <a:t>, M.A., M.S., CCTP</a:t>
            </a:r>
          </a:p>
          <a:p>
            <a:r>
              <a:rPr lang="en-US" b="1" dirty="0" err="1" smtClean="0"/>
              <a:t>Sheema</a:t>
            </a:r>
            <a:r>
              <a:rPr lang="en-US" b="1" dirty="0" smtClean="0"/>
              <a:t> K. </a:t>
            </a:r>
            <a:r>
              <a:rPr lang="en-US" b="1" dirty="0" err="1" smtClean="0"/>
              <a:t>Majiduddin</a:t>
            </a:r>
            <a:r>
              <a:rPr lang="en-US" b="1" dirty="0"/>
              <a:t>, </a:t>
            </a:r>
            <a:r>
              <a:rPr lang="en-US" b="1" dirty="0" smtClean="0"/>
              <a:t>Ed.M., CCTP</a:t>
            </a:r>
          </a:p>
          <a:p>
            <a:r>
              <a:rPr lang="en-US" b="1" dirty="0" smtClean="0"/>
              <a:t>COUNSELING SERVICES</a:t>
            </a:r>
          </a:p>
          <a:p>
            <a:r>
              <a:rPr lang="en-US" b="1" dirty="0" smtClean="0"/>
              <a:t>EDISON HALL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3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 State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“Academic </a:t>
            </a:r>
            <a:r>
              <a:rPr lang="en-US" sz="4400" dirty="0"/>
              <a:t>distress is strongly associated with nearly half of college students’ mental health concerns. As such, reducing mental health distress in college students has direct implications for their </a:t>
            </a:r>
            <a:r>
              <a:rPr lang="en-US" sz="4400" dirty="0" smtClean="0"/>
              <a:t>academics”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675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Acute and Posttraumatic </a:t>
            </a:r>
            <a:br>
              <a:rPr lang="en-US" dirty="0" smtClean="0"/>
            </a:br>
            <a:r>
              <a:rPr lang="en-US" dirty="0" smtClean="0"/>
              <a:t>Stress Disorders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Aside from the differences in onset and duration, the symptoms of acute stress disorders and PTSD are almost identical:</a:t>
            </a:r>
          </a:p>
          <a:p>
            <a:endParaRPr lang="en-US" altLang="en-US" dirty="0" smtClean="0"/>
          </a:p>
          <a:p>
            <a:pPr lvl="1"/>
            <a:r>
              <a:rPr lang="en-US" altLang="en-US" dirty="0" err="1" smtClean="0"/>
              <a:t>Reexperiencing</a:t>
            </a:r>
            <a:r>
              <a:rPr lang="en-US" altLang="en-US" dirty="0" smtClean="0"/>
              <a:t> the traumatic event</a:t>
            </a:r>
          </a:p>
          <a:p>
            <a:pPr lvl="1"/>
            <a:r>
              <a:rPr lang="en-US" altLang="en-US" dirty="0" smtClean="0"/>
              <a:t>Avoidance</a:t>
            </a:r>
          </a:p>
          <a:p>
            <a:pPr lvl="1"/>
            <a:r>
              <a:rPr lang="en-US" altLang="en-US" dirty="0" smtClean="0"/>
              <a:t>Reduced responsiveness</a:t>
            </a:r>
          </a:p>
          <a:p>
            <a:pPr lvl="1"/>
            <a:r>
              <a:rPr lang="en-US" altLang="en-US" dirty="0" smtClean="0"/>
              <a:t>Increased arousal, negative emotions, and guilt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3200">
                <a:solidFill>
                  <a:srgbClr val="FFFFCC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800">
                <a:solidFill>
                  <a:srgbClr val="FFFFCC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400">
                <a:solidFill>
                  <a:srgbClr val="FFFFCC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88E8453-1E9A-439B-8993-03559B53210F}" type="slidenum">
              <a:rPr lang="en-US" altLang="en-US" sz="1200">
                <a:latin typeface="Bookman Old Style" pitchFamily="-4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en-US" altLang="en-US" sz="1200">
              <a:latin typeface="Bookman Old Style" pitchFamily="-48" charset="0"/>
            </a:endParaRP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3200">
                <a:solidFill>
                  <a:srgbClr val="FFFFCC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800">
                <a:solidFill>
                  <a:srgbClr val="FFFFCC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400">
                <a:solidFill>
                  <a:srgbClr val="FFFFCC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Comer, Fundamentals of Abnormal Psychology, 7e</a:t>
            </a:r>
          </a:p>
        </p:txBody>
      </p:sp>
    </p:spTree>
    <p:extLst>
      <p:ext uri="{BB962C8B-B14F-4D97-AF65-F5344CB8AC3E}">
        <p14:creationId xmlns:p14="http://schemas.microsoft.com/office/powerpoint/2010/main" val="365235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Anxiety Disorders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Symbol" pitchFamily="1" charset="2"/>
              <a:buChar char="·"/>
              <a:defRPr/>
            </a:pPr>
            <a:r>
              <a:rPr lang="en-US" dirty="0" smtClean="0"/>
              <a:t>Most common mental disorders in the U.S.</a:t>
            </a:r>
          </a:p>
          <a:p>
            <a:pPr lvl="1">
              <a:buFont typeface="Symbol" pitchFamily="1" charset="2"/>
              <a:buChar char="·"/>
              <a:defRPr/>
            </a:pPr>
            <a:r>
              <a:rPr lang="en-US" dirty="0" smtClean="0"/>
              <a:t>In any given year, 18% of the adult population in the U.S. experiences one of the anxiety disorders identified in DSM-5</a:t>
            </a:r>
          </a:p>
          <a:p>
            <a:pPr lvl="2">
              <a:buFont typeface="Symbol" pitchFamily="1" charset="2"/>
              <a:buChar char="·"/>
              <a:defRPr/>
            </a:pPr>
            <a:r>
              <a:rPr lang="en-US" dirty="0" smtClean="0"/>
              <a:t>Close to 29% develop one of the disorders at some point in their lives</a:t>
            </a:r>
          </a:p>
          <a:p>
            <a:pPr lvl="2">
              <a:buFont typeface="Symbol" pitchFamily="1" charset="2"/>
              <a:buChar char="·"/>
              <a:defRPr/>
            </a:pPr>
            <a:r>
              <a:rPr lang="en-US" dirty="0" smtClean="0"/>
              <a:t>Only one-fifth of these individuals seek treatment</a:t>
            </a:r>
          </a:p>
          <a:p>
            <a:pPr>
              <a:buFont typeface="Symbol" pitchFamily="1" charset="2"/>
              <a:buChar char="·"/>
              <a:defRPr/>
            </a:pPr>
            <a:r>
              <a:rPr lang="en-US" dirty="0" smtClean="0"/>
              <a:t>Most individuals with one anxiety disorder also suffer from a second one as well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3200">
                <a:solidFill>
                  <a:srgbClr val="FFFFCC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800">
                <a:solidFill>
                  <a:srgbClr val="FFFFCC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400">
                <a:solidFill>
                  <a:srgbClr val="FFFFCC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FBF996E-CB63-45FB-8BB4-2B37D875F6A9}" type="slidenum">
              <a:rPr lang="en-US" altLang="en-US" sz="1200">
                <a:latin typeface="Bookman Old Style" pitchFamily="-4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en-US" altLang="en-US" sz="1200">
              <a:latin typeface="Bookman Old Style" pitchFamily="-48" charset="0"/>
            </a:endParaRP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3200">
                <a:solidFill>
                  <a:srgbClr val="FFFFCC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800">
                <a:solidFill>
                  <a:srgbClr val="FFFFCC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400">
                <a:solidFill>
                  <a:srgbClr val="FFFFCC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Comer, Fandamentals of Abnormal Psychology, 7e</a:t>
            </a:r>
          </a:p>
        </p:txBody>
      </p:sp>
    </p:spTree>
    <p:extLst>
      <p:ext uri="{BB962C8B-B14F-4D97-AF65-F5344CB8AC3E}">
        <p14:creationId xmlns:p14="http://schemas.microsoft.com/office/powerpoint/2010/main" val="6991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/>
              <a:t>Generalized Anxiety Disorder (GAD)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Symbol" pitchFamily="1" charset="2"/>
              <a:buChar char="·"/>
              <a:defRPr/>
            </a:pPr>
            <a:r>
              <a:rPr lang="en-US" dirty="0" smtClean="0"/>
              <a:t>Characterized by excessive anxiety under most circumstances and worry about practically anything</a:t>
            </a:r>
          </a:p>
          <a:p>
            <a:pPr lvl="1">
              <a:buFont typeface="Symbol" pitchFamily="1" charset="2"/>
              <a:buChar char="·"/>
              <a:defRPr/>
            </a:pPr>
            <a:r>
              <a:rPr lang="en-US" dirty="0" smtClean="0"/>
              <a:t>Sometimes called “free-floating” anxiety</a:t>
            </a:r>
          </a:p>
          <a:p>
            <a:pPr>
              <a:buFont typeface="Symbol" pitchFamily="1" charset="2"/>
              <a:buChar char="·"/>
              <a:defRPr/>
            </a:pPr>
            <a:r>
              <a:rPr lang="en-US" dirty="0" smtClean="0"/>
              <a:t>Symptoms include: feeling restless, keyed up, or on edge; fatigue; difficulty concentrating; muscle tension, and/or sleep problems</a:t>
            </a:r>
          </a:p>
          <a:p>
            <a:pPr lvl="1">
              <a:buFont typeface="Symbol" pitchFamily="1" charset="2"/>
              <a:buChar char="·"/>
              <a:defRPr/>
            </a:pPr>
            <a:r>
              <a:rPr lang="en-US" dirty="0" smtClean="0"/>
              <a:t>Symptoms must last at least three months</a:t>
            </a:r>
            <a:endParaRPr 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3200">
                <a:solidFill>
                  <a:srgbClr val="FFFFCC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800">
                <a:solidFill>
                  <a:srgbClr val="FFFFCC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400">
                <a:solidFill>
                  <a:srgbClr val="FFFFCC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02E3BBC-4DD8-4B2A-A54D-3D84DAD53E55}" type="slidenum">
              <a:rPr lang="en-US" altLang="en-US" sz="1200">
                <a:latin typeface="Bookman Old Style" pitchFamily="-4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n-US" altLang="en-US" sz="1200" dirty="0">
              <a:latin typeface="Bookman Old Style" pitchFamily="-48" charset="0"/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3200">
                <a:solidFill>
                  <a:srgbClr val="FFFFCC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800">
                <a:solidFill>
                  <a:srgbClr val="FFFFCC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400">
                <a:solidFill>
                  <a:srgbClr val="FFFFCC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Comer, Fandamentals of Abnormal Psychology, 7e</a:t>
            </a:r>
          </a:p>
        </p:txBody>
      </p:sp>
    </p:spTree>
    <p:extLst>
      <p:ext uri="{BB962C8B-B14F-4D97-AF65-F5344CB8AC3E}">
        <p14:creationId xmlns:p14="http://schemas.microsoft.com/office/powerpoint/2010/main" val="129115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Disorders of Mood 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People with depressive disorders suffer only from depression, a pattern called </a:t>
            </a:r>
            <a:r>
              <a:rPr lang="en-US" dirty="0" err="1" smtClean="0"/>
              <a:t>unipolar</a:t>
            </a:r>
            <a:r>
              <a:rPr lang="en-US" dirty="0" smtClean="0"/>
              <a:t> depression</a:t>
            </a:r>
          </a:p>
          <a:p>
            <a:pPr lvl="1">
              <a:defRPr/>
            </a:pPr>
            <a:r>
              <a:rPr lang="en-US" dirty="0" smtClean="0"/>
              <a:t>Person has no history of mania </a:t>
            </a:r>
          </a:p>
          <a:p>
            <a:pPr lvl="1">
              <a:defRPr/>
            </a:pPr>
            <a:r>
              <a:rPr lang="en-US" dirty="0" smtClean="0"/>
              <a:t>Mood returns to normal when depression lifts</a:t>
            </a:r>
          </a:p>
          <a:p>
            <a:pPr>
              <a:defRPr/>
            </a:pPr>
            <a:r>
              <a:rPr lang="en-US" dirty="0" smtClean="0"/>
              <a:t>In contrast, those who display bipolar disorders experience periods of mania that alternate with periods of depression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3200">
                <a:solidFill>
                  <a:srgbClr val="FFFFCC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800">
                <a:solidFill>
                  <a:srgbClr val="FFFFCC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400">
                <a:solidFill>
                  <a:srgbClr val="FFFFCC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3D33BC4-78EB-49BF-9218-9D034D841767}" type="slidenum">
              <a:rPr lang="en-US" altLang="en-US" sz="1200">
                <a:latin typeface="Bookman Old Style" pitchFamily="-4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en-US" altLang="en-US" sz="1200">
              <a:latin typeface="Bookman Old Style" pitchFamily="-48" charset="0"/>
            </a:endParaRPr>
          </a:p>
        </p:txBody>
      </p:sp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3200">
                <a:solidFill>
                  <a:srgbClr val="FFFFCC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800">
                <a:solidFill>
                  <a:srgbClr val="FFFFCC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400">
                <a:solidFill>
                  <a:srgbClr val="FFFFCC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Comer, Fundamentals of Abnormal Psychology, 7e</a:t>
            </a:r>
          </a:p>
        </p:txBody>
      </p:sp>
    </p:spTree>
    <p:extLst>
      <p:ext uri="{BB962C8B-B14F-4D97-AF65-F5344CB8AC3E}">
        <p14:creationId xmlns:p14="http://schemas.microsoft.com/office/powerpoint/2010/main" val="361443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/>
              <a:t>What Are the Symptoms of Depression?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Symptoms may vary from person to person</a:t>
            </a:r>
          </a:p>
          <a:p>
            <a:pPr>
              <a:defRPr/>
            </a:pPr>
            <a:r>
              <a:rPr lang="en-US" dirty="0" smtClean="0"/>
              <a:t>Five main areas of functioning may be affected:</a:t>
            </a:r>
          </a:p>
          <a:p>
            <a:pPr lvl="1">
              <a:defRPr/>
            </a:pPr>
            <a:r>
              <a:rPr lang="en-US" dirty="0" smtClean="0"/>
              <a:t>Emotional symptoms</a:t>
            </a:r>
          </a:p>
          <a:p>
            <a:pPr lvl="2">
              <a:defRPr/>
            </a:pPr>
            <a:r>
              <a:rPr lang="en-US" dirty="0" smtClean="0"/>
              <a:t>Feeling “miserable,” “empty,” “humiliated”</a:t>
            </a:r>
          </a:p>
          <a:p>
            <a:pPr lvl="2">
              <a:defRPr/>
            </a:pPr>
            <a:r>
              <a:rPr lang="en-US" dirty="0" smtClean="0"/>
              <a:t>Experiencing little pleasure</a:t>
            </a:r>
          </a:p>
          <a:p>
            <a:pPr lvl="1">
              <a:defRPr/>
            </a:pPr>
            <a:r>
              <a:rPr lang="en-US" dirty="0" smtClean="0"/>
              <a:t>Motivational symptoms</a:t>
            </a:r>
          </a:p>
          <a:p>
            <a:pPr lvl="2">
              <a:defRPr/>
            </a:pPr>
            <a:r>
              <a:rPr lang="en-US" dirty="0" smtClean="0"/>
              <a:t>Lacking drive, initiative, spontaneity</a:t>
            </a:r>
          </a:p>
          <a:p>
            <a:pPr lvl="2">
              <a:defRPr/>
            </a:pPr>
            <a:r>
              <a:rPr lang="en-US" dirty="0" smtClean="0"/>
              <a:t>Between 6% and 15% of those with severe depression die by suicide</a:t>
            </a:r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3200">
                <a:solidFill>
                  <a:srgbClr val="FFFFCC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800">
                <a:solidFill>
                  <a:srgbClr val="FFFFCC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400">
                <a:solidFill>
                  <a:srgbClr val="FFFFCC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35C5B0C-2B20-40F9-99CB-923993134F09}" type="slidenum">
              <a:rPr lang="en-US" altLang="en-US" sz="1200">
                <a:latin typeface="Bookman Old Style" pitchFamily="-4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n-US" altLang="en-US" sz="1200">
              <a:latin typeface="Bookman Old Style" pitchFamily="-48" charset="0"/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3200">
                <a:solidFill>
                  <a:srgbClr val="FFFFCC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800">
                <a:solidFill>
                  <a:srgbClr val="FFFFCC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400">
                <a:solidFill>
                  <a:srgbClr val="FFFFCC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Comer, Fundamentals of Abnormal Psychology, 7e</a:t>
            </a:r>
          </a:p>
        </p:txBody>
      </p:sp>
    </p:spTree>
    <p:extLst>
      <p:ext uri="{BB962C8B-B14F-4D97-AF65-F5344CB8AC3E}">
        <p14:creationId xmlns:p14="http://schemas.microsoft.com/office/powerpoint/2010/main" val="101192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/>
              <a:t>What Are the Symptoms of Depression?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Five Domains Cont.</a:t>
            </a:r>
          </a:p>
          <a:p>
            <a:pPr marL="0" indent="0">
              <a:buNone/>
              <a:defRPr/>
            </a:pPr>
            <a:r>
              <a:rPr lang="en-US" dirty="0"/>
              <a:t>	-</a:t>
            </a:r>
            <a:r>
              <a:rPr lang="en-US" dirty="0" smtClean="0"/>
              <a:t>Behavioral symptoms</a:t>
            </a:r>
          </a:p>
          <a:p>
            <a:pPr lvl="2">
              <a:defRPr/>
            </a:pPr>
            <a:r>
              <a:rPr lang="en-US" dirty="0" smtClean="0"/>
              <a:t>Less active, less productive</a:t>
            </a:r>
          </a:p>
          <a:p>
            <a:pPr lvl="1">
              <a:defRPr/>
            </a:pPr>
            <a:r>
              <a:rPr lang="en-US" dirty="0" smtClean="0"/>
              <a:t>Cognitive symptoms</a:t>
            </a:r>
          </a:p>
          <a:p>
            <a:pPr lvl="2">
              <a:defRPr/>
            </a:pPr>
            <a:r>
              <a:rPr lang="en-US" dirty="0" smtClean="0"/>
              <a:t>Hold negative views of themselves</a:t>
            </a:r>
          </a:p>
          <a:p>
            <a:pPr lvl="2">
              <a:defRPr/>
            </a:pPr>
            <a:r>
              <a:rPr lang="en-US" dirty="0" smtClean="0"/>
              <a:t>Blame themselves for unfortunate events</a:t>
            </a:r>
          </a:p>
          <a:p>
            <a:pPr lvl="2">
              <a:defRPr/>
            </a:pPr>
            <a:r>
              <a:rPr lang="en-US" dirty="0" smtClean="0"/>
              <a:t>Pessimistic</a:t>
            </a:r>
          </a:p>
          <a:p>
            <a:pPr lvl="1">
              <a:defRPr/>
            </a:pPr>
            <a:r>
              <a:rPr lang="en-US" dirty="0" smtClean="0"/>
              <a:t>Physical symptoms</a:t>
            </a:r>
          </a:p>
          <a:p>
            <a:pPr lvl="2">
              <a:defRPr/>
            </a:pPr>
            <a:r>
              <a:rPr lang="en-US" dirty="0" smtClean="0"/>
              <a:t>Headaches, dizzy spells, general pain</a:t>
            </a:r>
            <a:endParaRPr 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3200">
                <a:solidFill>
                  <a:srgbClr val="FFFFCC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800">
                <a:solidFill>
                  <a:srgbClr val="FFFFCC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400">
                <a:solidFill>
                  <a:srgbClr val="FFFFCC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153118F-ECF5-44A7-B014-D1B268BBF1A4}" type="slidenum">
              <a:rPr lang="en-US" altLang="en-US" sz="1200">
                <a:latin typeface="Bookman Old Style" pitchFamily="-4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en-US" altLang="en-US" sz="1200">
              <a:latin typeface="Bookman Old Style" pitchFamily="-48" charset="0"/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3200">
                <a:solidFill>
                  <a:srgbClr val="FFFFCC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800">
                <a:solidFill>
                  <a:srgbClr val="FFFFCC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400">
                <a:solidFill>
                  <a:srgbClr val="FFFFCC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Comer, Fundamentals of Abnormal Psychology, 7e</a:t>
            </a:r>
          </a:p>
        </p:txBody>
      </p:sp>
    </p:spTree>
    <p:extLst>
      <p:ext uri="{BB962C8B-B14F-4D97-AF65-F5344CB8AC3E}">
        <p14:creationId xmlns:p14="http://schemas.microsoft.com/office/powerpoint/2010/main" val="13084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Diagnosing Bipolar Disorders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Unlike those experiencing depression, people in a state of mania typically experience dramatic and inappropriate rises in mood and activity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People are considered to be in a full </a:t>
            </a:r>
            <a:r>
              <a:rPr lang="en-US" i="1" dirty="0" smtClean="0"/>
              <a:t>manic episode </a:t>
            </a:r>
            <a:r>
              <a:rPr lang="en-US" dirty="0" smtClean="0"/>
              <a:t>when, for at least one week, they display an abnormally high or irritable mood, increased activity or energy, and at least three other symptoms of mania</a:t>
            </a:r>
          </a:p>
          <a:p>
            <a:pPr lvl="1">
              <a:defRPr/>
            </a:pPr>
            <a:r>
              <a:rPr lang="en-US" dirty="0" smtClean="0"/>
              <a:t>In extreme cases, symptoms are psychotic</a:t>
            </a:r>
          </a:p>
          <a:p>
            <a:pPr>
              <a:defRPr/>
            </a:pPr>
            <a:r>
              <a:rPr lang="en-US" dirty="0" smtClean="0"/>
              <a:t>When symptoms are less severe, the person is said to be experiencing a </a:t>
            </a:r>
            <a:r>
              <a:rPr lang="en-US" i="1" dirty="0" err="1" smtClean="0"/>
              <a:t>hypomanic</a:t>
            </a:r>
            <a:r>
              <a:rPr lang="en-US" i="1" dirty="0" smtClean="0"/>
              <a:t> episode </a:t>
            </a: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3200">
                <a:solidFill>
                  <a:srgbClr val="FFFFCC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800">
                <a:solidFill>
                  <a:srgbClr val="FFFFCC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400">
                <a:solidFill>
                  <a:srgbClr val="FFFFCC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5578DCB-C7FB-4EF4-B7E8-A0A1EC0B67A5}" type="slidenum">
              <a:rPr lang="en-US" altLang="en-US" sz="1200">
                <a:latin typeface="Bookman Old Style" pitchFamily="-4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en-US" altLang="en-US" sz="1200">
              <a:latin typeface="Bookman Old Style" pitchFamily="-48" charset="0"/>
            </a:endParaRPr>
          </a:p>
        </p:txBody>
      </p:sp>
      <p:sp>
        <p:nvSpPr>
          <p:cNvPr id="962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3200">
                <a:solidFill>
                  <a:srgbClr val="FFFFCC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800">
                <a:solidFill>
                  <a:srgbClr val="FFFFCC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400">
                <a:solidFill>
                  <a:srgbClr val="FFFFCC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Comer, Fundamentals of Abnormal Psychology, 7e</a:t>
            </a:r>
          </a:p>
        </p:txBody>
      </p:sp>
    </p:spTree>
    <p:extLst>
      <p:ext uri="{BB962C8B-B14F-4D97-AF65-F5344CB8AC3E}">
        <p14:creationId xmlns:p14="http://schemas.microsoft.com/office/powerpoint/2010/main" val="8114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Are the Symptoms of Mania?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Five main areas of functioning may be affected:</a:t>
            </a:r>
          </a:p>
          <a:p>
            <a:pPr lvl="1">
              <a:defRPr/>
            </a:pPr>
            <a:r>
              <a:rPr lang="en-US" dirty="0" smtClean="0"/>
              <a:t>Emotional symptoms</a:t>
            </a:r>
          </a:p>
          <a:p>
            <a:pPr lvl="2">
              <a:defRPr/>
            </a:pPr>
            <a:r>
              <a:rPr lang="en-US" dirty="0" smtClean="0"/>
              <a:t>Active, powerful emotions in search of outlet</a:t>
            </a:r>
          </a:p>
          <a:p>
            <a:pPr lvl="1">
              <a:defRPr/>
            </a:pPr>
            <a:r>
              <a:rPr lang="en-US" dirty="0" smtClean="0"/>
              <a:t>Motivational symptoms</a:t>
            </a:r>
          </a:p>
          <a:p>
            <a:pPr lvl="2">
              <a:defRPr/>
            </a:pPr>
            <a:r>
              <a:rPr lang="en-US" dirty="0" smtClean="0"/>
              <a:t>Need for constant excitement, involvement, companionship</a:t>
            </a:r>
            <a:endParaRPr lang="en-US" dirty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3200">
                <a:solidFill>
                  <a:srgbClr val="FFFFCC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800">
                <a:solidFill>
                  <a:srgbClr val="FFFFCC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400">
                <a:solidFill>
                  <a:srgbClr val="FFFFCC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43FA78A-E67F-488B-BDCB-444F81E997E8}" type="slidenum">
              <a:rPr lang="en-US" altLang="en-US" sz="1200">
                <a:latin typeface="Bookman Old Style" pitchFamily="-4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en-US" altLang="en-US" sz="1200">
              <a:latin typeface="Bookman Old Style" pitchFamily="-48" charset="0"/>
            </a:endParaRPr>
          </a:p>
        </p:txBody>
      </p:sp>
      <p:sp>
        <p:nvSpPr>
          <p:cNvPr id="942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3200">
                <a:solidFill>
                  <a:srgbClr val="FFFFCC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800">
                <a:solidFill>
                  <a:srgbClr val="FFFFCC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400">
                <a:solidFill>
                  <a:srgbClr val="FFFFCC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/>
              <a:t>Comer, Fundamentals of Abnormal Psychology, 7e</a:t>
            </a:r>
          </a:p>
        </p:txBody>
      </p:sp>
    </p:spTree>
    <p:extLst>
      <p:ext uri="{BB962C8B-B14F-4D97-AF65-F5344CB8AC3E}">
        <p14:creationId xmlns:p14="http://schemas.microsoft.com/office/powerpoint/2010/main" val="33306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Are the Symptoms of Mania?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Five main areas of functioning may be affected:</a:t>
            </a:r>
          </a:p>
          <a:p>
            <a:pPr lvl="1">
              <a:defRPr/>
            </a:pPr>
            <a:r>
              <a:rPr lang="en-US" dirty="0" smtClean="0"/>
              <a:t>Behavioral symptoms</a:t>
            </a:r>
          </a:p>
          <a:p>
            <a:pPr lvl="2">
              <a:defRPr/>
            </a:pPr>
            <a:r>
              <a:rPr lang="en-US" dirty="0" smtClean="0"/>
              <a:t>Very active – move quickly; talk loudly or rapidly</a:t>
            </a:r>
          </a:p>
          <a:p>
            <a:pPr lvl="3">
              <a:defRPr/>
            </a:pPr>
            <a:r>
              <a:rPr lang="en-US" dirty="0" smtClean="0"/>
              <a:t>Flamboyance is not uncommon</a:t>
            </a:r>
          </a:p>
          <a:p>
            <a:pPr lvl="1">
              <a:defRPr/>
            </a:pPr>
            <a:r>
              <a:rPr lang="en-US" dirty="0" smtClean="0"/>
              <a:t>Cognitive symptoms</a:t>
            </a:r>
          </a:p>
          <a:p>
            <a:pPr lvl="2">
              <a:defRPr/>
            </a:pPr>
            <a:r>
              <a:rPr lang="en-US" dirty="0" smtClean="0"/>
              <a:t>Show poor judgment or planning</a:t>
            </a:r>
          </a:p>
          <a:p>
            <a:pPr lvl="3">
              <a:defRPr/>
            </a:pPr>
            <a:r>
              <a:rPr lang="en-US" dirty="0" smtClean="0"/>
              <a:t>May have trouble remaining coherent or in touch with reality</a:t>
            </a:r>
          </a:p>
          <a:p>
            <a:pPr lvl="1">
              <a:defRPr/>
            </a:pPr>
            <a:r>
              <a:rPr lang="en-US" dirty="0" smtClean="0"/>
              <a:t>Physical symptoms</a:t>
            </a:r>
          </a:p>
          <a:p>
            <a:pPr lvl="2">
              <a:defRPr/>
            </a:pPr>
            <a:r>
              <a:rPr lang="en-US" dirty="0" smtClean="0"/>
              <a:t>High energy level – often in the presence of little or no rest</a:t>
            </a:r>
            <a:endParaRPr lang="en-US" dirty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3200">
                <a:solidFill>
                  <a:srgbClr val="FFFFCC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800">
                <a:solidFill>
                  <a:srgbClr val="FFFFCC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400">
                <a:solidFill>
                  <a:srgbClr val="FFFFCC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29AA845-37C4-4991-B15F-48BE1807A33F}" type="slidenum">
              <a:rPr lang="en-US" altLang="en-US" sz="1200">
                <a:latin typeface="Bookman Old Style" pitchFamily="-4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en-US" altLang="en-US" sz="1200">
              <a:latin typeface="Bookman Old Style" pitchFamily="-48" charset="0"/>
            </a:endParaRPr>
          </a:p>
        </p:txBody>
      </p:sp>
      <p:sp>
        <p:nvSpPr>
          <p:cNvPr id="952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3200">
                <a:solidFill>
                  <a:srgbClr val="FFFFCC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800">
                <a:solidFill>
                  <a:srgbClr val="FFFFCC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400">
                <a:solidFill>
                  <a:srgbClr val="FFFFCC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Comer, Fundamentals of Abnormal Psychology, 7e</a:t>
            </a:r>
          </a:p>
        </p:txBody>
      </p:sp>
    </p:spTree>
    <p:extLst>
      <p:ext uri="{BB962C8B-B14F-4D97-AF65-F5344CB8AC3E}">
        <p14:creationId xmlns:p14="http://schemas.microsoft.com/office/powerpoint/2010/main" val="285376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 for today: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this population of students</a:t>
            </a:r>
          </a:p>
          <a:p>
            <a:r>
              <a:rPr lang="en-US" dirty="0" smtClean="0"/>
              <a:t>Treat students with mental illness the same as any other student</a:t>
            </a:r>
          </a:p>
          <a:p>
            <a:r>
              <a:rPr lang="en-US" dirty="0"/>
              <a:t>Warning signs of mental </a:t>
            </a:r>
            <a:r>
              <a:rPr lang="en-US" dirty="0" smtClean="0"/>
              <a:t>illness</a:t>
            </a:r>
          </a:p>
          <a:p>
            <a:r>
              <a:rPr lang="en-US" dirty="0" smtClean="0"/>
              <a:t>Reduce stigma by humanizing </a:t>
            </a:r>
          </a:p>
          <a:p>
            <a:r>
              <a:rPr lang="en-US" dirty="0" smtClean="0"/>
              <a:t>Role models that create culture of acceptance in classroom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 one time or another, everyone feels </a:t>
            </a:r>
            <a:r>
              <a:rPr lang="en-US" dirty="0" smtClean="0"/>
              <a:t>stressed, overwhelmed, anxious, depressed </a:t>
            </a:r>
            <a:r>
              <a:rPr lang="en-US" dirty="0"/>
              <a:t>or upset.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following may help to identify some symptoms which, when present over a period of time, suggest that the problems with which the person is dealing are more than the “normal” ones.</a:t>
            </a:r>
          </a:p>
        </p:txBody>
      </p:sp>
    </p:spTree>
    <p:extLst>
      <p:ext uri="{BB962C8B-B14F-4D97-AF65-F5344CB8AC3E}">
        <p14:creationId xmlns:p14="http://schemas.microsoft.com/office/powerpoint/2010/main" val="3749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watch for…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13854"/>
          </a:xfrm>
        </p:spPr>
        <p:txBody>
          <a:bodyPr/>
          <a:lstStyle/>
          <a:p>
            <a:r>
              <a:rPr lang="en-US" sz="2400" b="1" dirty="0"/>
              <a:t>Marked Change in Academic Performance or </a:t>
            </a:r>
            <a:r>
              <a:rPr lang="en-US" sz="2400" b="1" dirty="0" smtClean="0"/>
              <a:t>Behavior</a:t>
            </a:r>
          </a:p>
          <a:p>
            <a:pPr lvl="1"/>
            <a:r>
              <a:rPr lang="en-US" sz="2400" dirty="0"/>
              <a:t>Poor performance and preparation</a:t>
            </a:r>
          </a:p>
          <a:p>
            <a:pPr lvl="1"/>
            <a:r>
              <a:rPr lang="en-US" sz="2400" dirty="0"/>
              <a:t>Excessive absences or tardiness</a:t>
            </a:r>
          </a:p>
          <a:p>
            <a:pPr lvl="1"/>
            <a:r>
              <a:rPr lang="en-US" sz="2400" dirty="0"/>
              <a:t>Repeated requests for special consideration</a:t>
            </a:r>
          </a:p>
          <a:p>
            <a:pPr lvl="1"/>
            <a:r>
              <a:rPr lang="en-US" sz="2400" dirty="0"/>
              <a:t>Avoiding participation</a:t>
            </a:r>
          </a:p>
          <a:p>
            <a:pPr lvl="1"/>
            <a:r>
              <a:rPr lang="en-US" sz="2400" dirty="0"/>
              <a:t>Dominating discussions</a:t>
            </a:r>
          </a:p>
          <a:p>
            <a:pPr lvl="1"/>
            <a:r>
              <a:rPr lang="en-US" sz="2400" dirty="0"/>
              <a:t>Excessively anxious when called upon</a:t>
            </a:r>
          </a:p>
          <a:p>
            <a:pPr lvl="1"/>
            <a:r>
              <a:rPr lang="en-US" sz="2400" dirty="0"/>
              <a:t>Disruptive behavior</a:t>
            </a:r>
          </a:p>
          <a:p>
            <a:pPr lvl="1"/>
            <a:r>
              <a:rPr lang="en-US" sz="2400" dirty="0"/>
              <a:t>Exaggerated emotional response that is obviously inappropriate to the situation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82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Unusual Behavior or Appearance</a:t>
            </a:r>
          </a:p>
          <a:p>
            <a:pPr lvl="1"/>
            <a:r>
              <a:rPr lang="en-US" sz="2400" dirty="0" smtClean="0"/>
              <a:t>Depressed </a:t>
            </a:r>
            <a:r>
              <a:rPr lang="en-US" sz="2400" dirty="0"/>
              <a:t>or lethargic mood or functioning</a:t>
            </a:r>
          </a:p>
          <a:p>
            <a:pPr lvl="1"/>
            <a:r>
              <a:rPr lang="en-US" sz="2400" dirty="0"/>
              <a:t>Hyperactivity or very rapid speech</a:t>
            </a:r>
          </a:p>
          <a:p>
            <a:pPr lvl="1"/>
            <a:r>
              <a:rPr lang="en-US" sz="2400" dirty="0"/>
              <a:t>Deterioration in personal hygiene or dress</a:t>
            </a:r>
          </a:p>
          <a:p>
            <a:pPr lvl="1"/>
            <a:r>
              <a:rPr lang="en-US" sz="2400" dirty="0"/>
              <a:t>Dramatic weight loss or gain</a:t>
            </a:r>
          </a:p>
          <a:p>
            <a:pPr lvl="1"/>
            <a:r>
              <a:rPr lang="en-US" sz="2400" dirty="0"/>
              <a:t>Strange or bizarre behavior indicating loss of contact with reality</a:t>
            </a:r>
          </a:p>
          <a:p>
            <a:pPr lvl="1"/>
            <a:r>
              <a:rPr lang="en-US" sz="2400" dirty="0"/>
              <a:t>Observable signs of injury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watch for…</a:t>
            </a:r>
          </a:p>
        </p:txBody>
      </p:sp>
    </p:spTree>
    <p:extLst>
      <p:ext uri="{BB962C8B-B14F-4D97-AF65-F5344CB8AC3E}">
        <p14:creationId xmlns:p14="http://schemas.microsoft.com/office/powerpoint/2010/main" val="27324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watch for…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420069"/>
          </a:xfrm>
        </p:spPr>
        <p:txBody>
          <a:bodyPr/>
          <a:lstStyle/>
          <a:p>
            <a:r>
              <a:rPr lang="en-US" sz="2400" b="1" dirty="0"/>
              <a:t>References to Stressful Life Events</a:t>
            </a:r>
            <a:endParaRPr lang="en-US" sz="2400" dirty="0"/>
          </a:p>
          <a:p>
            <a:pPr lvl="1"/>
            <a:r>
              <a:rPr lang="en-US" sz="2400" dirty="0"/>
              <a:t>Problems with roommates, family or romantic partners</a:t>
            </a:r>
          </a:p>
          <a:p>
            <a:pPr lvl="1"/>
            <a:r>
              <a:rPr lang="en-US" sz="2400" dirty="0"/>
              <a:t>Experiencing a death of a significant other</a:t>
            </a:r>
          </a:p>
          <a:p>
            <a:pPr lvl="1"/>
            <a:r>
              <a:rPr lang="en-US" sz="2400" dirty="0"/>
              <a:t>Experiencing a physical or sexual assault</a:t>
            </a:r>
          </a:p>
          <a:p>
            <a:pPr lvl="1"/>
            <a:r>
              <a:rPr lang="en-US" sz="2400" dirty="0"/>
              <a:t>Experiencing discrimination based on gender, race, religion, ethnicity, sexual orientation, or disabilities</a:t>
            </a:r>
          </a:p>
          <a:p>
            <a:pPr lvl="1"/>
            <a:r>
              <a:rPr lang="en-US" sz="2400" dirty="0"/>
              <a:t>Experiencing legal difficulties</a:t>
            </a:r>
          </a:p>
          <a:p>
            <a:pPr lvl="1"/>
            <a:r>
              <a:rPr lang="en-US" sz="2400" dirty="0"/>
              <a:t>Any other problem or situation that is experienced as a loss or stressor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0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watch for…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References to Suicide, Homicide or Death</a:t>
            </a:r>
            <a:endParaRPr lang="en-US" sz="2400" dirty="0"/>
          </a:p>
          <a:p>
            <a:pPr lvl="1"/>
            <a:r>
              <a:rPr lang="en-US" sz="2400" dirty="0"/>
              <a:t>Feelings of helplessness or hopelessness</a:t>
            </a:r>
          </a:p>
          <a:p>
            <a:pPr lvl="1"/>
            <a:r>
              <a:rPr lang="en-US" sz="2400" dirty="0"/>
              <a:t>Verbal or written references to suicide</a:t>
            </a:r>
          </a:p>
          <a:p>
            <a:pPr lvl="1"/>
            <a:r>
              <a:rPr lang="en-US" sz="2400" dirty="0"/>
              <a:t>Verbal or written references to homicide or assaultive behavior</a:t>
            </a:r>
          </a:p>
          <a:p>
            <a:pPr lvl="1"/>
            <a:r>
              <a:rPr lang="en-US" sz="2400" dirty="0"/>
              <a:t>Isolation from friends, family and classmates</a:t>
            </a:r>
          </a:p>
          <a:p>
            <a:r>
              <a:rPr lang="en-US" sz="2400" b="1" dirty="0" smtClean="0"/>
              <a:t>Suicide is the #2 leading cause of death amongst college students </a:t>
            </a:r>
          </a:p>
          <a:p>
            <a:r>
              <a:rPr lang="en-US" sz="2400" b="1" dirty="0" smtClean="0"/>
              <a:t>90% of people who attempt suicide are dealing with diagnosed/undiagnosed mental illness.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7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Faculty/staff are in a unique </a:t>
            </a:r>
            <a:r>
              <a:rPr lang="en-US" sz="2400" dirty="0"/>
              <a:t>position to identify and help students who are in distress.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may be particularly true for students who cannot or will not turn to family or friends. </a:t>
            </a:r>
            <a:endParaRPr lang="en-US" sz="2400" dirty="0" smtClean="0"/>
          </a:p>
          <a:p>
            <a:r>
              <a:rPr lang="en-US" sz="2400" dirty="0" smtClean="0"/>
              <a:t>Anyone </a:t>
            </a:r>
            <a:r>
              <a:rPr lang="en-US" sz="2400" dirty="0"/>
              <a:t>who is seen as caring and trustworthy may be a potential resource in times of trouble. </a:t>
            </a:r>
            <a:endParaRPr lang="en-US" sz="2400" dirty="0" smtClean="0"/>
          </a:p>
          <a:p>
            <a:r>
              <a:rPr lang="en-US" sz="2400" dirty="0" smtClean="0"/>
              <a:t>Your </a:t>
            </a:r>
            <a:r>
              <a:rPr lang="en-US" sz="2400" dirty="0"/>
              <a:t>expression of interest and concern may</a:t>
            </a:r>
            <a:r>
              <a:rPr lang="en-US" sz="2400" b="1" dirty="0"/>
              <a:t> be a critical factor </a:t>
            </a:r>
            <a:r>
              <a:rPr lang="en-US" sz="2400" dirty="0"/>
              <a:t>in helping impaired students reestablish emotional equilibrium, thus saving their academic careers or even their lives.</a:t>
            </a:r>
          </a:p>
        </p:txBody>
      </p:sp>
    </p:spTree>
    <p:extLst>
      <p:ext uri="{BB962C8B-B14F-4D97-AF65-F5344CB8AC3E}">
        <p14:creationId xmlns:p14="http://schemas.microsoft.com/office/powerpoint/2010/main" val="20959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can do to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all have a different responses to emotional distress</a:t>
            </a:r>
          </a:p>
          <a:p>
            <a:pPr lvl="1"/>
            <a:r>
              <a:rPr lang="en-US" dirty="0" smtClean="0"/>
              <a:t>Past History</a:t>
            </a:r>
          </a:p>
          <a:p>
            <a:pPr lvl="1"/>
            <a:r>
              <a:rPr lang="en-US" dirty="0" smtClean="0"/>
              <a:t>Coping strategies</a:t>
            </a:r>
          </a:p>
          <a:p>
            <a:pPr lvl="1"/>
            <a:r>
              <a:rPr lang="en-US" dirty="0" smtClean="0"/>
              <a:t>Emotional confusion</a:t>
            </a:r>
          </a:p>
          <a:p>
            <a:r>
              <a:rPr lang="en-US" dirty="0"/>
              <a:t>How we think about the </a:t>
            </a:r>
            <a:r>
              <a:rPr lang="en-US" dirty="0" smtClean="0"/>
              <a:t>moment</a:t>
            </a:r>
          </a:p>
          <a:p>
            <a:r>
              <a:rPr lang="en-US" dirty="0" smtClean="0"/>
              <a:t>Structuring class from the beginning</a:t>
            </a:r>
          </a:p>
          <a:p>
            <a:r>
              <a:rPr lang="en-US" dirty="0" smtClean="0"/>
              <a:t>Disclaimer/Syllabus   </a:t>
            </a:r>
          </a:p>
          <a:p>
            <a:r>
              <a:rPr lang="en-US" dirty="0" smtClean="0"/>
              <a:t>Teachable Moments/Modeling</a:t>
            </a:r>
          </a:p>
          <a:p>
            <a:pPr lvl="1"/>
            <a:r>
              <a:rPr lang="en-US" dirty="0" smtClean="0"/>
              <a:t>Controlled Breathing</a:t>
            </a:r>
          </a:p>
          <a:p>
            <a:pPr lvl="1"/>
            <a:r>
              <a:rPr lang="en-US" dirty="0" smtClean="0"/>
              <a:t>Tone of Voice</a:t>
            </a:r>
          </a:p>
          <a:p>
            <a:pPr lvl="1"/>
            <a:r>
              <a:rPr lang="en-US" dirty="0" smtClean="0"/>
              <a:t>Posture</a:t>
            </a:r>
          </a:p>
          <a:p>
            <a:pPr lvl="1"/>
            <a:r>
              <a:rPr lang="en-US" dirty="0" smtClean="0"/>
              <a:t>Word Choice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983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220" y="-5227"/>
            <a:ext cx="10058400" cy="1609344"/>
          </a:xfrm>
        </p:spPr>
        <p:txBody>
          <a:bodyPr/>
          <a:lstStyle/>
          <a:p>
            <a:r>
              <a:rPr lang="en-US" dirty="0" smtClean="0"/>
              <a:t>What can you do to help?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428"/>
            <a:ext cx="11576957" cy="537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220" y="-5227"/>
            <a:ext cx="10058400" cy="1609344"/>
          </a:xfrm>
        </p:spPr>
        <p:txBody>
          <a:bodyPr/>
          <a:lstStyle/>
          <a:p>
            <a:r>
              <a:rPr lang="en-US" dirty="0" smtClean="0"/>
              <a:t>What can you do to help?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01" y="1135516"/>
            <a:ext cx="11749321" cy="5346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237" y="4180114"/>
            <a:ext cx="3049089" cy="1227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501" y="6210028"/>
            <a:ext cx="2418120" cy="246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28160" y="4188823"/>
            <a:ext cx="2949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We have counseling support on campus.  Would you like me to walk you to the counseling center in Edison Hall.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3764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220" y="-5227"/>
            <a:ext cx="10058400" cy="1609344"/>
          </a:xfrm>
        </p:spPr>
        <p:txBody>
          <a:bodyPr/>
          <a:lstStyle/>
          <a:p>
            <a:r>
              <a:rPr lang="en-US" dirty="0" smtClean="0"/>
              <a:t>What can you do to help?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69848" y="1404257"/>
            <a:ext cx="10058400" cy="4767943"/>
          </a:xfrm>
        </p:spPr>
        <p:txBody>
          <a:bodyPr/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b="1" u="sng" dirty="0" smtClean="0"/>
              <a:t>Department of Counseling Services</a:t>
            </a:r>
          </a:p>
          <a:p>
            <a:pPr marL="0" indent="0" algn="ctr">
              <a:buNone/>
            </a:pPr>
            <a:r>
              <a:rPr lang="en-US" sz="4400" dirty="0" smtClean="0"/>
              <a:t>Edison Hall Room 100</a:t>
            </a:r>
          </a:p>
          <a:p>
            <a:pPr marL="0" indent="0" algn="ctr">
              <a:buNone/>
            </a:pPr>
            <a:r>
              <a:rPr lang="en-US" sz="4400" dirty="0" smtClean="0"/>
              <a:t>732-906-2546</a:t>
            </a:r>
          </a:p>
          <a:p>
            <a:pPr marL="0" indent="0" algn="ctr">
              <a:buNone/>
            </a:pPr>
            <a:r>
              <a:rPr lang="en-US" sz="4400" dirty="0" smtClean="0">
                <a:hlinkClick r:id="rId3"/>
              </a:rPr>
              <a:t>www.middlesexcc.edu/counseling</a:t>
            </a:r>
            <a:endParaRPr lang="en-US" sz="4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3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3897898"/>
          </a:xfrm>
        </p:spPr>
        <p:txBody>
          <a:bodyPr/>
          <a:lstStyle/>
          <a:p>
            <a:r>
              <a:rPr lang="en-US" dirty="0" smtClean="0"/>
              <a:t>How would you recognize a student with mental illness in your classroom??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522"/>
            <a:ext cx="12192000" cy="644561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40971" y="4180115"/>
            <a:ext cx="1845129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54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Diagnosing Bipolar Disorders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DSM-5 distinguishes two kinds of bipolar disorder:</a:t>
            </a:r>
          </a:p>
          <a:p>
            <a:pPr lvl="1">
              <a:defRPr/>
            </a:pPr>
            <a:r>
              <a:rPr lang="en-US" dirty="0" smtClean="0"/>
              <a:t>Bipolar I disorder</a:t>
            </a:r>
          </a:p>
          <a:p>
            <a:pPr lvl="2">
              <a:defRPr/>
            </a:pPr>
            <a:r>
              <a:rPr lang="en-US" dirty="0" smtClean="0"/>
              <a:t>Full manic and major depressive episodes</a:t>
            </a:r>
          </a:p>
          <a:p>
            <a:pPr lvl="3">
              <a:defRPr/>
            </a:pPr>
            <a:r>
              <a:rPr lang="en-US" dirty="0" smtClean="0"/>
              <a:t>Most experience an alternation of episodes</a:t>
            </a:r>
          </a:p>
          <a:p>
            <a:pPr lvl="3">
              <a:defRPr/>
            </a:pPr>
            <a:r>
              <a:rPr lang="en-US" dirty="0" smtClean="0"/>
              <a:t>Some have mixed episodes</a:t>
            </a:r>
          </a:p>
          <a:p>
            <a:pPr lvl="1">
              <a:defRPr/>
            </a:pPr>
            <a:r>
              <a:rPr lang="en-US" dirty="0" smtClean="0"/>
              <a:t>Bipolar II disorder</a:t>
            </a:r>
          </a:p>
          <a:p>
            <a:pPr lvl="2">
              <a:defRPr/>
            </a:pPr>
            <a:r>
              <a:rPr lang="en-US" dirty="0" err="1" smtClean="0"/>
              <a:t>Hypomanic</a:t>
            </a:r>
            <a:r>
              <a:rPr lang="en-US" dirty="0" smtClean="0"/>
              <a:t> episodes alternate with major depressive episodes</a:t>
            </a:r>
            <a:endParaRPr lang="en-US" dirty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3200">
                <a:solidFill>
                  <a:srgbClr val="FFFFCC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800">
                <a:solidFill>
                  <a:srgbClr val="FFFFCC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400">
                <a:solidFill>
                  <a:srgbClr val="FFFFCC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3B6681A-870F-4054-8A70-A77D5496B864}" type="slidenum">
              <a:rPr lang="en-US" altLang="en-US" sz="1200">
                <a:latin typeface="Bookman Old Style" pitchFamily="-4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31</a:t>
            </a:fld>
            <a:endParaRPr lang="en-US" altLang="en-US" sz="1200">
              <a:latin typeface="Bookman Old Style" pitchFamily="-48" charset="0"/>
            </a:endParaRPr>
          </a:p>
        </p:txBody>
      </p:sp>
      <p:sp>
        <p:nvSpPr>
          <p:cNvPr id="972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3200">
                <a:solidFill>
                  <a:srgbClr val="FFFFCC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800">
                <a:solidFill>
                  <a:srgbClr val="FFFFCC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400">
                <a:solidFill>
                  <a:srgbClr val="FFFFCC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Comer, Fundamentals of Abnormal Psychology, 7e</a:t>
            </a:r>
          </a:p>
        </p:txBody>
      </p:sp>
    </p:spTree>
    <p:extLst>
      <p:ext uri="{BB962C8B-B14F-4D97-AF65-F5344CB8AC3E}">
        <p14:creationId xmlns:p14="http://schemas.microsoft.com/office/powerpoint/2010/main" val="422086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3200">
                <a:solidFill>
                  <a:srgbClr val="FFFFCC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800">
                <a:solidFill>
                  <a:srgbClr val="FFFFCC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400">
                <a:solidFill>
                  <a:srgbClr val="FFFFCC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4978EE2-1E84-4100-8885-3444CEA4FCB5}" type="slidenum">
              <a:rPr lang="en-US" altLang="en-US" sz="1200">
                <a:latin typeface="Bookman Old Style" pitchFamily="-4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32</a:t>
            </a:fld>
            <a:endParaRPr lang="en-US" altLang="en-US" sz="1200">
              <a:latin typeface="Bookman Old Style" pitchFamily="-48" charset="0"/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3200">
                <a:solidFill>
                  <a:srgbClr val="FFFFCC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800">
                <a:solidFill>
                  <a:srgbClr val="FFFFCC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400">
                <a:solidFill>
                  <a:srgbClr val="FFFFCC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Comer, Fundamentals of Abnormal Psychology, 7e</a:t>
            </a:r>
          </a:p>
        </p:txBody>
      </p:sp>
      <p:sp>
        <p:nvSpPr>
          <p:cNvPr id="2765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Acute and Posttraumatic </a:t>
            </a:r>
            <a:br>
              <a:rPr lang="en-US" dirty="0" smtClean="0"/>
            </a:br>
            <a:r>
              <a:rPr lang="en-US" dirty="0" smtClean="0"/>
              <a:t>Stress Disorders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n-US" dirty="0"/>
              <a:t>The precipitating event usually involves actual or threatened serious injury to self or others</a:t>
            </a:r>
          </a:p>
          <a:p>
            <a:pPr lvl="2">
              <a:defRPr/>
            </a:pPr>
            <a:r>
              <a:rPr lang="en-US" dirty="0"/>
              <a:t>The situations that cause these disorders would be traumatic to anyone (unlike the anxiety disorders)</a:t>
            </a:r>
          </a:p>
          <a:p>
            <a:pPr>
              <a:defRPr/>
            </a:pPr>
            <a:r>
              <a:rPr lang="en-US" dirty="0" smtClean="0"/>
              <a:t>Acute stress disorder</a:t>
            </a:r>
          </a:p>
          <a:p>
            <a:pPr lvl="1">
              <a:defRPr/>
            </a:pPr>
            <a:r>
              <a:rPr lang="en-US" dirty="0" smtClean="0"/>
              <a:t>Symptoms begin immediately or soon after the traumatic event and last for less than one month</a:t>
            </a:r>
          </a:p>
          <a:p>
            <a:pPr>
              <a:defRPr/>
            </a:pPr>
            <a:r>
              <a:rPr lang="en-US" dirty="0" smtClean="0"/>
              <a:t>Posttraumatic stress disorder (</a:t>
            </a:r>
            <a:r>
              <a:rPr lang="en-US" dirty="0" err="1" smtClean="0"/>
              <a:t>PTSD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Symptoms may begin either shortly after the event, or months or years afterward</a:t>
            </a:r>
          </a:p>
          <a:p>
            <a:pPr lvl="2">
              <a:defRPr/>
            </a:pPr>
            <a:r>
              <a:rPr lang="en-US" dirty="0" smtClean="0"/>
              <a:t>As many as 80% of all cases of acute stress disorder develop into </a:t>
            </a:r>
            <a:r>
              <a:rPr lang="en-US" dirty="0" err="1" smtClean="0"/>
              <a:t>PTSD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22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/>
              <a:t>How Common Is Unipolar Depression?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Women are at least twice as likely as men to experience severe </a:t>
            </a:r>
            <a:r>
              <a:rPr lang="en-US" dirty="0" err="1" smtClean="0"/>
              <a:t>unipolar</a:t>
            </a:r>
            <a:r>
              <a:rPr lang="en-US" dirty="0" smtClean="0"/>
              <a:t> depression</a:t>
            </a:r>
          </a:p>
          <a:p>
            <a:pPr lvl="1">
              <a:defRPr/>
            </a:pPr>
            <a:r>
              <a:rPr lang="en-US" dirty="0" smtClean="0"/>
              <a:t>Lifetime prevalence: 26% of women vs. 12% of men</a:t>
            </a:r>
          </a:p>
          <a:p>
            <a:pPr lvl="1">
              <a:defRPr/>
            </a:pPr>
            <a:r>
              <a:rPr lang="en-US" dirty="0" smtClean="0"/>
              <a:t>Among children, the prevalence is similar among boys and girls</a:t>
            </a:r>
          </a:p>
          <a:p>
            <a:pPr>
              <a:defRPr/>
            </a:pPr>
            <a:r>
              <a:rPr lang="en-US" dirty="0" smtClean="0"/>
              <a:t>Approximately 85% of people with </a:t>
            </a:r>
            <a:r>
              <a:rPr lang="en-US" dirty="0" err="1" smtClean="0"/>
              <a:t>unipolar</a:t>
            </a:r>
            <a:r>
              <a:rPr lang="en-US" dirty="0" smtClean="0"/>
              <a:t> depression recover, some without treatment</a:t>
            </a:r>
          </a:p>
          <a:p>
            <a:pPr lvl="1">
              <a:defRPr/>
            </a:pPr>
            <a:r>
              <a:rPr lang="en-US" dirty="0" smtClean="0"/>
              <a:t>Around 40% will experience another episode later in their lives</a:t>
            </a:r>
            <a:endParaRPr 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3200">
                <a:solidFill>
                  <a:srgbClr val="FFFFCC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800">
                <a:solidFill>
                  <a:srgbClr val="FFFFCC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400">
                <a:solidFill>
                  <a:srgbClr val="FFFFCC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6E3A852-F02D-4BA8-B002-CB49FF62E15C}" type="slidenum">
              <a:rPr lang="en-US" altLang="en-US" sz="1200">
                <a:latin typeface="Bookman Old Style" pitchFamily="-4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33</a:t>
            </a:fld>
            <a:endParaRPr lang="en-US" altLang="en-US" sz="1200">
              <a:latin typeface="Bookman Old Style" pitchFamily="-48" charset="0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3200">
                <a:solidFill>
                  <a:srgbClr val="FFFFCC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800">
                <a:solidFill>
                  <a:srgbClr val="FFFFCC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400">
                <a:solidFill>
                  <a:srgbClr val="FFFFCC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Comer, Fundamentals of Abnormal Psychology, 7e</a:t>
            </a:r>
          </a:p>
        </p:txBody>
      </p:sp>
    </p:spTree>
    <p:extLst>
      <p:ext uri="{BB962C8B-B14F-4D97-AF65-F5344CB8AC3E}">
        <p14:creationId xmlns:p14="http://schemas.microsoft.com/office/powerpoint/2010/main" val="30316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3200">
                <a:solidFill>
                  <a:srgbClr val="FFFFCC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800">
                <a:solidFill>
                  <a:srgbClr val="FFFFCC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400">
                <a:solidFill>
                  <a:srgbClr val="FFFFCC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CB8FD36-E335-4EF5-9463-A59E6512D799}" type="slidenum">
              <a:rPr lang="en-US" altLang="en-US" sz="1200">
                <a:latin typeface="Bookman Old Style" pitchFamily="-4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34</a:t>
            </a:fld>
            <a:endParaRPr lang="en-US" altLang="en-US" sz="1200">
              <a:latin typeface="Bookman Old Style" pitchFamily="-48" charset="0"/>
            </a:endParaRP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3200">
                <a:solidFill>
                  <a:srgbClr val="FFFFCC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800">
                <a:solidFill>
                  <a:srgbClr val="FFFFCC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400">
                <a:solidFill>
                  <a:srgbClr val="FFFFCC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Comer, Fundamentals of Abnormal Psychology, 7e</a:t>
            </a:r>
          </a:p>
        </p:txBody>
      </p:sp>
      <p:sp>
        <p:nvSpPr>
          <p:cNvPr id="1536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Stress, Coping, and the Anxiety Response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When we view a stressor as threatening, the natural reaction is arousal and fear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Fear is a “package” of responses that are physical, emotional, and cognitive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Stress reactions, and the fear they produce, are often at play in psychological disorders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People who experience a large number of stressful events are particularly vulnerable to the onset of anxiety and other psychological disorders</a:t>
            </a:r>
          </a:p>
        </p:txBody>
      </p:sp>
    </p:spTree>
    <p:extLst>
      <p:ext uri="{BB962C8B-B14F-4D97-AF65-F5344CB8AC3E}">
        <p14:creationId xmlns:p14="http://schemas.microsoft.com/office/powerpoint/2010/main" val="22875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Anxiety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Symbol" pitchFamily="1" charset="2"/>
              <a:buChar char="·"/>
              <a:defRPr/>
            </a:pPr>
            <a:r>
              <a:rPr lang="en-US" dirty="0" smtClean="0"/>
              <a:t>Although unpleasant, experiences of fear and anxiety often are useful</a:t>
            </a:r>
          </a:p>
          <a:p>
            <a:pPr lvl="1">
              <a:buFont typeface="Symbol" pitchFamily="1" charset="2"/>
              <a:buChar char="·"/>
              <a:defRPr/>
            </a:pPr>
            <a:r>
              <a:rPr lang="en-US" dirty="0" smtClean="0"/>
              <a:t>They prepare us for action – for “fight or flight” – when danger threatens</a:t>
            </a:r>
          </a:p>
          <a:p>
            <a:pPr lvl="1">
              <a:buFont typeface="Symbol" pitchFamily="1" charset="2"/>
              <a:buChar char="·"/>
              <a:defRPr/>
            </a:pPr>
            <a:r>
              <a:rPr lang="en-US" dirty="0" smtClean="0"/>
              <a:t>However, for some people,  the discomfort is too severe or too frequent, lasts too long, or is triggered too easily</a:t>
            </a:r>
          </a:p>
          <a:p>
            <a:pPr lvl="2">
              <a:buFont typeface="Symbol" pitchFamily="1" charset="2"/>
              <a:buChar char="·"/>
              <a:defRPr/>
            </a:pPr>
            <a:r>
              <a:rPr lang="en-US" dirty="0" smtClean="0"/>
              <a:t>These people are said to have an anxiety or related disorder</a:t>
            </a:r>
            <a:endParaRPr 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3200">
                <a:solidFill>
                  <a:srgbClr val="FFFFCC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800">
                <a:solidFill>
                  <a:srgbClr val="FFFFCC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400">
                <a:solidFill>
                  <a:srgbClr val="FFFFCC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7A8AEB3-01FF-4852-A501-FFF5FA473890}" type="slidenum">
              <a:rPr lang="en-US" altLang="en-US" sz="1200">
                <a:latin typeface="Bookman Old Style" pitchFamily="-4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35</a:t>
            </a:fld>
            <a:endParaRPr lang="en-US" altLang="en-US" sz="1200">
              <a:latin typeface="Bookman Old Style" pitchFamily="-48" charset="0"/>
            </a:endParaRP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3200">
                <a:solidFill>
                  <a:srgbClr val="FFFFCC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800">
                <a:solidFill>
                  <a:srgbClr val="FFFFCC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400">
                <a:solidFill>
                  <a:srgbClr val="FFFFCC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Comer, Fandamentals of Abnormal Psychology, 7e</a:t>
            </a:r>
          </a:p>
        </p:txBody>
      </p:sp>
    </p:spTree>
    <p:extLst>
      <p:ext uri="{BB962C8B-B14F-4D97-AF65-F5344CB8AC3E}">
        <p14:creationId xmlns:p14="http://schemas.microsoft.com/office/powerpoint/2010/main" val="169127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/>
              <a:t>Generalized Anxiety Disorder (GAD)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Symbol" pitchFamily="1" charset="2"/>
              <a:buChar char="·"/>
              <a:defRPr/>
            </a:pPr>
            <a:r>
              <a:rPr lang="en-US" dirty="0" smtClean="0"/>
              <a:t>The disorder is common in Western society</a:t>
            </a:r>
          </a:p>
          <a:p>
            <a:pPr lvl="1">
              <a:buFont typeface="Symbol" pitchFamily="1" charset="2"/>
              <a:buChar char="·"/>
              <a:defRPr/>
            </a:pPr>
            <a:r>
              <a:rPr lang="en-US" dirty="0" smtClean="0"/>
              <a:t>As many as 4% of the US population have symptoms in any given year and ~6% at some time during their lives</a:t>
            </a:r>
          </a:p>
          <a:p>
            <a:pPr>
              <a:buFont typeface="Symbol" pitchFamily="1" charset="2"/>
              <a:buChar char="·"/>
              <a:defRPr/>
            </a:pPr>
            <a:r>
              <a:rPr lang="en-US" dirty="0" smtClean="0"/>
              <a:t>Usually first appears in childhood or adolescence</a:t>
            </a:r>
          </a:p>
          <a:p>
            <a:pPr>
              <a:buFont typeface="Symbol" pitchFamily="1" charset="2"/>
              <a:buChar char="·"/>
              <a:defRPr/>
            </a:pPr>
            <a:r>
              <a:rPr lang="en-US" dirty="0" smtClean="0"/>
              <a:t>Women are diagnosed more often than men by a 2:1 ratio</a:t>
            </a:r>
          </a:p>
          <a:p>
            <a:pPr>
              <a:buFont typeface="Symbol" pitchFamily="1" charset="2"/>
              <a:buChar char="·"/>
              <a:defRPr/>
            </a:pPr>
            <a:r>
              <a:rPr lang="en-US" dirty="0" smtClean="0"/>
              <a:t>Around one-quarter of those with GAD are currently in treatment</a:t>
            </a:r>
          </a:p>
          <a:p>
            <a:pPr>
              <a:buFont typeface="Symbol" pitchFamily="1" charset="2"/>
              <a:buChar char="·"/>
              <a:defRPr/>
            </a:pPr>
            <a:r>
              <a:rPr lang="en-US" dirty="0" smtClean="0"/>
              <a:t>A variety of theories have been offered to explain the development of the disorder…</a:t>
            </a:r>
            <a:endParaRPr 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3200">
                <a:solidFill>
                  <a:srgbClr val="FFFFCC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800">
                <a:solidFill>
                  <a:srgbClr val="FFFFCC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400">
                <a:solidFill>
                  <a:srgbClr val="FFFFCC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E16658E-A955-4EAC-A875-E6F8147A5DED}" type="slidenum">
              <a:rPr lang="en-US" altLang="en-US" sz="1200">
                <a:latin typeface="Bookman Old Style" pitchFamily="-4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36</a:t>
            </a:fld>
            <a:endParaRPr lang="en-US" altLang="en-US" sz="1200">
              <a:latin typeface="Bookman Old Style" pitchFamily="-48" charset="0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3200">
                <a:solidFill>
                  <a:srgbClr val="FFFFCC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800">
                <a:solidFill>
                  <a:srgbClr val="FFFFCC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400">
                <a:solidFill>
                  <a:srgbClr val="FFFFCC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Comer, Fandamentals of Abnormal Psychology, 7e</a:t>
            </a:r>
          </a:p>
        </p:txBody>
      </p:sp>
    </p:spTree>
    <p:extLst>
      <p:ext uri="{BB962C8B-B14F-4D97-AF65-F5344CB8AC3E}">
        <p14:creationId xmlns:p14="http://schemas.microsoft.com/office/powerpoint/2010/main" val="24825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/>
              <a:t>How Common Is </a:t>
            </a:r>
            <a:br>
              <a:rPr lang="en-US" altLang="en-US" smtClean="0"/>
            </a:br>
            <a:r>
              <a:rPr lang="en-US" altLang="en-US" smtClean="0"/>
              <a:t>Unipolar Depression?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Around 8% of adults in the U.S. suffer from severe </a:t>
            </a:r>
            <a:r>
              <a:rPr lang="en-US" dirty="0" err="1" smtClean="0"/>
              <a:t>unipolar</a:t>
            </a:r>
            <a:r>
              <a:rPr lang="en-US" dirty="0" smtClean="0"/>
              <a:t> depression in any given year </a:t>
            </a:r>
          </a:p>
          <a:p>
            <a:pPr lvl="1">
              <a:defRPr/>
            </a:pPr>
            <a:r>
              <a:rPr lang="en-US" dirty="0" smtClean="0"/>
              <a:t>As many as 5% suffer from mild forms</a:t>
            </a:r>
          </a:p>
          <a:p>
            <a:pPr>
              <a:defRPr/>
            </a:pPr>
            <a:r>
              <a:rPr lang="en-US" dirty="0" smtClean="0"/>
              <a:t>Around 19% of all adults experience </a:t>
            </a:r>
            <a:r>
              <a:rPr lang="en-US" dirty="0" err="1" smtClean="0"/>
              <a:t>unipolar</a:t>
            </a:r>
            <a:r>
              <a:rPr lang="en-US" dirty="0" smtClean="0"/>
              <a:t> depression at some time in their lives</a:t>
            </a:r>
          </a:p>
          <a:p>
            <a:pPr>
              <a:defRPr/>
            </a:pPr>
            <a:r>
              <a:rPr lang="en-US" dirty="0" smtClean="0"/>
              <a:t>The prevalence is similar in Canada, England, France, and many other countries</a:t>
            </a:r>
          </a:p>
          <a:p>
            <a:pPr>
              <a:defRPr/>
            </a:pPr>
            <a:r>
              <a:rPr lang="en-US" dirty="0" smtClean="0"/>
              <a:t>The rate of depression is higher among poor people than wealthier people</a:t>
            </a:r>
            <a:endParaRPr 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3200">
                <a:solidFill>
                  <a:srgbClr val="FFFFCC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800">
                <a:solidFill>
                  <a:srgbClr val="FFFFCC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400">
                <a:solidFill>
                  <a:srgbClr val="FFFFCC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7DE5902-EEBB-47E8-B6F2-87934B2C3473}" type="slidenum">
              <a:rPr lang="en-US" altLang="en-US" sz="1200">
                <a:latin typeface="Bookman Old Style" pitchFamily="-4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37</a:t>
            </a:fld>
            <a:endParaRPr lang="en-US" altLang="en-US" sz="1200">
              <a:latin typeface="Bookman Old Style" pitchFamily="-48" charset="0"/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3200">
                <a:solidFill>
                  <a:srgbClr val="FFFFCC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800">
                <a:solidFill>
                  <a:srgbClr val="FFFFCC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400">
                <a:solidFill>
                  <a:srgbClr val="FFFFCC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CC"/>
              </a:buClr>
              <a:buSzPct val="70000"/>
              <a:buFont typeface="Symbol" pitchFamily="-48" charset="2"/>
              <a:buChar char="·"/>
              <a:defRPr sz="2000">
                <a:solidFill>
                  <a:srgbClr val="FFFFCC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/>
              <a:t>Comer, Fundamentals of Abnormal Psychology, 7e</a:t>
            </a:r>
          </a:p>
        </p:txBody>
      </p:sp>
    </p:spTree>
    <p:extLst>
      <p:ext uri="{BB962C8B-B14F-4D97-AF65-F5344CB8AC3E}">
        <p14:creationId xmlns:p14="http://schemas.microsoft.com/office/powerpoint/2010/main" val="37823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220" y="-5227"/>
            <a:ext cx="10058400" cy="1609344"/>
          </a:xfrm>
        </p:spPr>
        <p:txBody>
          <a:bodyPr/>
          <a:lstStyle/>
          <a:p>
            <a:r>
              <a:rPr lang="en-US" dirty="0" smtClean="0"/>
              <a:t>What can you do to help?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1" y="1627414"/>
            <a:ext cx="11021786" cy="503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2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a Disability According to the Americans with Disabilities Act (ADA)?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9848" y="2708363"/>
            <a:ext cx="4754880" cy="3977640"/>
          </a:xfrm>
        </p:spPr>
        <p:txBody>
          <a:bodyPr>
            <a:normAutofit/>
          </a:bodyPr>
          <a:lstStyle/>
          <a:p>
            <a:r>
              <a:rPr lang="en-US" dirty="0" smtClean="0"/>
              <a:t>"a </a:t>
            </a:r>
            <a:r>
              <a:rPr lang="en-US" dirty="0"/>
              <a:t>physical or mental impairment that substantially limits one or more major life activities of such </a:t>
            </a:r>
            <a:r>
              <a:rPr lang="en-US" dirty="0" smtClean="0"/>
              <a:t>individual."  </a:t>
            </a:r>
          </a:p>
          <a:p>
            <a:r>
              <a:rPr lang="en-US" dirty="0" smtClean="0"/>
              <a:t>"</a:t>
            </a:r>
            <a:r>
              <a:rPr lang="en-US" dirty="0"/>
              <a:t>Major life activities" involves such things as self-care, basic bodily functions, seeing, walking, and communicating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27335380"/>
              </p:ext>
            </p:extLst>
          </p:nvPr>
        </p:nvGraphicFramePr>
        <p:xfrm>
          <a:off x="5562600" y="2571203"/>
          <a:ext cx="4953000" cy="294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736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03" y="326005"/>
            <a:ext cx="11663265" cy="1609344"/>
          </a:xfrm>
        </p:spPr>
        <p:txBody>
          <a:bodyPr/>
          <a:lstStyle/>
          <a:p>
            <a:pPr algn="ctr"/>
            <a:r>
              <a:rPr lang="en-US" dirty="0" smtClean="0"/>
              <a:t>Which Disabilities are common at MCC?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19676951"/>
              </p:ext>
            </p:extLst>
          </p:nvPr>
        </p:nvGraphicFramePr>
        <p:xfrm>
          <a:off x="2130488" y="1833467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60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315"/>
            <a:ext cx="12318582" cy="43913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867" y="5028234"/>
            <a:ext cx="10820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 out of 3 college students reported prolonged period of depression***</a:t>
            </a:r>
          </a:p>
          <a:p>
            <a:endParaRPr lang="en-US" sz="1000" dirty="0"/>
          </a:p>
          <a:p>
            <a:r>
              <a:rPr lang="en-US" dirty="0" smtClean="0"/>
              <a:t>***Association for University &amp; College Counseling Center Directors survey.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8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48734"/>
            <a:ext cx="11348357" cy="1609344"/>
          </a:xfrm>
        </p:spPr>
        <p:txBody>
          <a:bodyPr/>
          <a:lstStyle/>
          <a:p>
            <a:r>
              <a:rPr lang="en-US" dirty="0" smtClean="0"/>
              <a:t>Center of Collegiate </a:t>
            </a:r>
            <a:r>
              <a:rPr lang="en-US" dirty="0"/>
              <a:t>M</a:t>
            </a:r>
            <a:r>
              <a:rPr lang="en-US" dirty="0" smtClean="0"/>
              <a:t>ental </a:t>
            </a:r>
            <a:r>
              <a:rPr lang="en-US" dirty="0"/>
              <a:t>H</a:t>
            </a:r>
            <a:r>
              <a:rPr lang="en-US" dirty="0" smtClean="0"/>
              <a:t>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28800"/>
            <a:ext cx="100584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sz="2700" dirty="0" smtClean="0"/>
              <a:t>Founded by Penn State University</a:t>
            </a:r>
          </a:p>
          <a:p>
            <a:r>
              <a:rPr lang="en-US" sz="2700" dirty="0" smtClean="0"/>
              <a:t>Largest and most representative study of its kind</a:t>
            </a:r>
          </a:p>
          <a:p>
            <a:pPr lvl="1"/>
            <a:r>
              <a:rPr lang="en-US" sz="2500" dirty="0" smtClean="0"/>
              <a:t>Over 230,000 students surveyed</a:t>
            </a:r>
          </a:p>
          <a:p>
            <a:pPr lvl="1"/>
            <a:r>
              <a:rPr lang="en-US" sz="2500" dirty="0" smtClean="0"/>
              <a:t>2800 professional clinicians involved in the study</a:t>
            </a:r>
          </a:p>
          <a:p>
            <a:r>
              <a:rPr lang="en-US" sz="2700" dirty="0" smtClean="0"/>
              <a:t>Summarizes trends in college student mental health during the last 6 years</a:t>
            </a:r>
          </a:p>
          <a:p>
            <a:r>
              <a:rPr lang="en-US" sz="2700" dirty="0" smtClean="0"/>
              <a:t>Trends to note:</a:t>
            </a:r>
          </a:p>
          <a:p>
            <a:pPr lvl="1"/>
            <a:endParaRPr lang="en-US" sz="2500" dirty="0" smtClean="0"/>
          </a:p>
          <a:p>
            <a:pPr lvl="1"/>
            <a:r>
              <a:rPr lang="en-US" sz="2500" dirty="0" smtClean="0"/>
              <a:t>Rates </a:t>
            </a:r>
            <a:r>
              <a:rPr lang="en-US" sz="2500" dirty="0"/>
              <a:t>of self-injury and serious suicidal ideation appear to be increasing; and</a:t>
            </a:r>
          </a:p>
          <a:p>
            <a:pPr lvl="1"/>
            <a:endParaRPr lang="en-US" sz="2500" dirty="0" smtClean="0"/>
          </a:p>
          <a:p>
            <a:pPr lvl="1"/>
            <a:r>
              <a:rPr lang="en-US" sz="2500" dirty="0" smtClean="0"/>
              <a:t>Rates </a:t>
            </a:r>
            <a:r>
              <a:rPr lang="en-US" sz="2500" dirty="0"/>
              <a:t>of sexual assault, harassment and treatment for drug/alcohol abuse appear to be decreasing slightly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9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779814"/>
            <a:ext cx="10058400" cy="484958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Findings showed that:</a:t>
            </a:r>
          </a:p>
          <a:p>
            <a:pPr lvl="1"/>
            <a:r>
              <a:rPr lang="en-US" sz="2800" dirty="0" smtClean="0"/>
              <a:t>1 </a:t>
            </a:r>
            <a:r>
              <a:rPr lang="en-US" sz="2800" dirty="0"/>
              <a:t>out of 3 have seriously considered </a:t>
            </a:r>
            <a:r>
              <a:rPr lang="en-US" sz="2800" dirty="0" smtClean="0"/>
              <a:t>suicide</a:t>
            </a:r>
            <a:endParaRPr lang="en-US" sz="2800" dirty="0"/>
          </a:p>
          <a:p>
            <a:pPr lvl="1"/>
            <a:r>
              <a:rPr lang="en-US" sz="2800" dirty="0"/>
              <a:t>1 in 10 have been hospitalized for psychiatric </a:t>
            </a:r>
            <a:r>
              <a:rPr lang="en-US" sz="2800" dirty="0" smtClean="0"/>
              <a:t>reasons</a:t>
            </a:r>
          </a:p>
          <a:p>
            <a:pPr lvl="1"/>
            <a:r>
              <a:rPr lang="en-US" sz="2800" dirty="0"/>
              <a:t>1 out of 4 have </a:t>
            </a:r>
            <a:r>
              <a:rPr lang="en-US" sz="2800" dirty="0" smtClean="0"/>
              <a:t>self-injured</a:t>
            </a:r>
          </a:p>
          <a:p>
            <a:pPr lvl="1"/>
            <a:r>
              <a:rPr lang="en-US" sz="2800" dirty="0" smtClean="0"/>
              <a:t>Nearly </a:t>
            </a:r>
            <a:r>
              <a:rPr lang="en-US" sz="2800" dirty="0"/>
              <a:t>1 in 10 have made a suicide </a:t>
            </a:r>
            <a:r>
              <a:rPr lang="en-US" sz="2800" dirty="0" smtClean="0"/>
              <a:t>attempt</a:t>
            </a:r>
            <a:endParaRPr lang="en-US" sz="2800" dirty="0"/>
          </a:p>
          <a:p>
            <a:pPr lvl="1"/>
            <a:r>
              <a:rPr lang="en-US" sz="2800" dirty="0"/>
              <a:t>1 out of 5 have experienced sexual </a:t>
            </a:r>
            <a:r>
              <a:rPr lang="en-US" sz="2800" dirty="0" smtClean="0"/>
              <a:t>assault</a:t>
            </a:r>
            <a:endParaRPr lang="en-US" sz="2800" dirty="0"/>
          </a:p>
          <a:p>
            <a:pPr lvl="1"/>
            <a:r>
              <a:rPr lang="en-US" sz="2800" dirty="0"/>
              <a:t>1 out of 3 have experienced harassment or </a:t>
            </a:r>
            <a:r>
              <a:rPr lang="en-US" sz="2800" dirty="0" smtClean="0"/>
              <a:t>abuse </a:t>
            </a:r>
            <a:endParaRPr lang="en-US" sz="2800" dirty="0"/>
          </a:p>
          <a:p>
            <a:pPr lvl="1"/>
            <a:r>
              <a:rPr lang="en-US" sz="2800" dirty="0"/>
              <a:t>1 out of 3 have experienced a traumatic event.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3913" y="484632"/>
            <a:ext cx="11348357" cy="1609344"/>
          </a:xfrm>
        </p:spPr>
        <p:txBody>
          <a:bodyPr/>
          <a:lstStyle/>
          <a:p>
            <a:r>
              <a:rPr lang="en-US" dirty="0" smtClean="0"/>
              <a:t>Penn State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Penn State Study: 10 Primary Presenting Concerns of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224049"/>
            <a:ext cx="5060364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1.  Anxiety</a:t>
            </a:r>
          </a:p>
          <a:p>
            <a:pPr marL="0" indent="0">
              <a:buNone/>
            </a:pPr>
            <a:r>
              <a:rPr lang="en-US" sz="3200" dirty="0" smtClean="0"/>
              <a:t>2.  Depression</a:t>
            </a:r>
          </a:p>
          <a:p>
            <a:pPr marL="0" indent="0">
              <a:buNone/>
            </a:pPr>
            <a:r>
              <a:rPr lang="en-US" sz="3200" dirty="0" smtClean="0"/>
              <a:t>3.  Relationship problems</a:t>
            </a:r>
          </a:p>
          <a:p>
            <a:pPr marL="0" indent="0">
              <a:buNone/>
            </a:pPr>
            <a:r>
              <a:rPr lang="en-US" sz="3200" dirty="0" smtClean="0"/>
              <a:t>4.  Stress</a:t>
            </a:r>
          </a:p>
          <a:p>
            <a:pPr marL="0" indent="0">
              <a:buNone/>
            </a:pPr>
            <a:r>
              <a:rPr lang="en-US" sz="3200" dirty="0" smtClean="0"/>
              <a:t>5.  Academic performance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75511" y="2196617"/>
            <a:ext cx="5453069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/>
              <a:t>6.  Family</a:t>
            </a:r>
          </a:p>
          <a:p>
            <a:pPr marL="0" indent="0">
              <a:buNone/>
            </a:pPr>
            <a:r>
              <a:rPr lang="en-US" sz="3200" dirty="0" smtClean="0"/>
              <a:t>7.  Interpersonal functioning</a:t>
            </a:r>
          </a:p>
          <a:p>
            <a:pPr marL="0" indent="0">
              <a:buNone/>
            </a:pPr>
            <a:r>
              <a:rPr lang="en-US" sz="3200" dirty="0" smtClean="0"/>
              <a:t>8.  Grief </a:t>
            </a:r>
            <a:r>
              <a:rPr lang="en-US" sz="3200" dirty="0"/>
              <a:t>or </a:t>
            </a:r>
            <a:r>
              <a:rPr lang="en-US" sz="3200" dirty="0" smtClean="0"/>
              <a:t>loss</a:t>
            </a:r>
          </a:p>
          <a:p>
            <a:pPr marL="0" indent="0">
              <a:buNone/>
            </a:pPr>
            <a:r>
              <a:rPr lang="en-US" sz="3200" dirty="0" smtClean="0"/>
              <a:t>9.  Mood instability </a:t>
            </a:r>
          </a:p>
          <a:p>
            <a:pPr marL="0" indent="0">
              <a:buNone/>
            </a:pPr>
            <a:r>
              <a:rPr lang="en-US" sz="3200" dirty="0" smtClean="0"/>
              <a:t>10.  Adjustment </a:t>
            </a:r>
            <a:r>
              <a:rPr lang="en-US" sz="3200" dirty="0"/>
              <a:t>to a new </a:t>
            </a:r>
            <a:r>
              <a:rPr lang="en-US" sz="3200" dirty="0" smtClean="0"/>
              <a:t>environment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8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892</TotalTime>
  <Words>2240</Words>
  <Application>Microsoft Macintosh PowerPoint</Application>
  <PresentationFormat>Widescreen</PresentationFormat>
  <Paragraphs>337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Bookman Old Style</vt:lpstr>
      <vt:lpstr>Calibri</vt:lpstr>
      <vt:lpstr>Constantia</vt:lpstr>
      <vt:lpstr>Georgia</vt:lpstr>
      <vt:lpstr>Symbol</vt:lpstr>
      <vt:lpstr>Trebuchet MS</vt:lpstr>
      <vt:lpstr>Wingdings</vt:lpstr>
      <vt:lpstr>Wood Type</vt:lpstr>
      <vt:lpstr>Psychiatric Disabilities: Struggling with Mental Health in the Classroom</vt:lpstr>
      <vt:lpstr>Themes for today: </vt:lpstr>
      <vt:lpstr>How would you recognize a student with mental illness in your classroom?? </vt:lpstr>
      <vt:lpstr>What is a Disability According to the Americans with Disabilities Act (ADA)?</vt:lpstr>
      <vt:lpstr>Which Disabilities are common at MCC?</vt:lpstr>
      <vt:lpstr>PowerPoint Presentation</vt:lpstr>
      <vt:lpstr>Center of Collegiate Mental Health</vt:lpstr>
      <vt:lpstr>Penn State Study</vt:lpstr>
      <vt:lpstr>Penn State Study: 10 Primary Presenting Concerns of Students</vt:lpstr>
      <vt:lpstr>Penn State Study</vt:lpstr>
      <vt:lpstr>Acute and Posttraumatic  Stress Disorders</vt:lpstr>
      <vt:lpstr>Anxiety Disorders</vt:lpstr>
      <vt:lpstr>Generalized Anxiety Disorder (GAD)</vt:lpstr>
      <vt:lpstr>Disorders of Mood </vt:lpstr>
      <vt:lpstr>What Are the Symptoms of Depression?</vt:lpstr>
      <vt:lpstr>What Are the Symptoms of Depression?</vt:lpstr>
      <vt:lpstr>Diagnosing Bipolar Disorders</vt:lpstr>
      <vt:lpstr>What Are the Symptoms of Mania?</vt:lpstr>
      <vt:lpstr>What Are the Symptoms of Mania?</vt:lpstr>
      <vt:lpstr>At one time or another, everyone feels stressed, overwhelmed, anxious, depressed or upset.</vt:lpstr>
      <vt:lpstr>What to watch for…</vt:lpstr>
      <vt:lpstr>What to watch for…</vt:lpstr>
      <vt:lpstr>What to watch for…</vt:lpstr>
      <vt:lpstr>What to watch for…</vt:lpstr>
      <vt:lpstr>Relationships Matter</vt:lpstr>
      <vt:lpstr>What you can do to help?</vt:lpstr>
      <vt:lpstr>What can you do to help?</vt:lpstr>
      <vt:lpstr>What can you do to help?</vt:lpstr>
      <vt:lpstr>What can you do to help?</vt:lpstr>
      <vt:lpstr>PowerPoint Presentation</vt:lpstr>
      <vt:lpstr>Diagnosing Bipolar Disorders</vt:lpstr>
      <vt:lpstr>Acute and Posttraumatic  Stress Disorders</vt:lpstr>
      <vt:lpstr>How Common Is Unipolar Depression?</vt:lpstr>
      <vt:lpstr>Stress, Coping, and the Anxiety Response</vt:lpstr>
      <vt:lpstr>Anxiety</vt:lpstr>
      <vt:lpstr>Generalized Anxiety Disorder (GAD)</vt:lpstr>
      <vt:lpstr>How Common Is  Unipolar Depression?</vt:lpstr>
      <vt:lpstr>What can you do to help?</vt:lpstr>
    </vt:vector>
  </TitlesOfParts>
  <Company>Middlesex County College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Psychiatric Disabilities: Struggling with Mental Health in the Classroom</dc:title>
  <dc:creator>Majiduddin, Sheema</dc:creator>
  <cp:lastModifiedBy>Kathleen Shay</cp:lastModifiedBy>
  <cp:revision>30</cp:revision>
  <cp:lastPrinted>2016-08-30T16:46:18Z</cp:lastPrinted>
  <dcterms:created xsi:type="dcterms:W3CDTF">2016-08-26T11:16:46Z</dcterms:created>
  <dcterms:modified xsi:type="dcterms:W3CDTF">2016-09-04T19:30:00Z</dcterms:modified>
</cp:coreProperties>
</file>