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8" r:id="rId22"/>
    <p:sldId id="289" r:id="rId23"/>
    <p:sldId id="279" r:id="rId24"/>
    <p:sldId id="280" r:id="rId25"/>
    <p:sldId id="281" r:id="rId26"/>
    <p:sldId id="282" r:id="rId27"/>
    <p:sldId id="283" r:id="rId28"/>
    <p:sldId id="284" r:id="rId29"/>
    <p:sldId id="287" r:id="rId30"/>
    <p:sldId id="288" r:id="rId31"/>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varScale="1">
        <p:scale>
          <a:sx n="124" d="100"/>
          <a:sy n="124" d="100"/>
        </p:scale>
        <p:origin x="1824" y="1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handoutMaster" Target="handoutMasters/handoutMaster1.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a:p>
        </p:txBody>
      </p:sp>
      <p:sp>
        <p:nvSpPr>
          <p:cNvPr id="3" name="Date Placeholder 2"/>
          <p:cNvSpPr>
            <a:spLocks noGrp="1"/>
          </p:cNvSpPr>
          <p:nvPr>
            <p:ph type="dt" sz="quarter" idx="1"/>
          </p:nvPr>
        </p:nvSpPr>
        <p:spPr>
          <a:xfrm>
            <a:off x="4014100" y="0"/>
            <a:ext cx="3070860" cy="468630"/>
          </a:xfrm>
          <a:prstGeom prst="rect">
            <a:avLst/>
          </a:prstGeom>
        </p:spPr>
        <p:txBody>
          <a:bodyPr vert="horz" lIns="94046" tIns="47023" rIns="94046" bIns="47023" rtlCol="0"/>
          <a:lstStyle>
            <a:lvl1pPr algn="r">
              <a:defRPr sz="1200"/>
            </a:lvl1pPr>
          </a:lstStyle>
          <a:p>
            <a:fld id="{35F3B830-7A26-4A2F-94C0-20EBF92E782E}" type="datetimeFigureOut">
              <a:rPr lang="en-US" smtClean="0"/>
              <a:t>9/4/16</a:t>
            </a:fld>
            <a:endParaRPr lang="en-US"/>
          </a:p>
        </p:txBody>
      </p:sp>
      <p:sp>
        <p:nvSpPr>
          <p:cNvPr id="4" name="Footer Placeholder 3"/>
          <p:cNvSpPr>
            <a:spLocks noGrp="1"/>
          </p:cNvSpPr>
          <p:nvPr>
            <p:ph type="ftr" sz="quarter" idx="2"/>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a:p>
        </p:txBody>
      </p:sp>
      <p:sp>
        <p:nvSpPr>
          <p:cNvPr id="5" name="Slide Number Placeholder 4"/>
          <p:cNvSpPr>
            <a:spLocks noGrp="1"/>
          </p:cNvSpPr>
          <p:nvPr>
            <p:ph type="sldNum" sz="quarter" idx="3"/>
          </p:nvPr>
        </p:nvSpPr>
        <p:spPr>
          <a:xfrm>
            <a:off x="4014100" y="8902343"/>
            <a:ext cx="3070860" cy="468630"/>
          </a:xfrm>
          <a:prstGeom prst="rect">
            <a:avLst/>
          </a:prstGeom>
        </p:spPr>
        <p:txBody>
          <a:bodyPr vert="horz" lIns="94046" tIns="47023" rIns="94046" bIns="47023" rtlCol="0" anchor="b"/>
          <a:lstStyle>
            <a:lvl1pPr algn="r">
              <a:defRPr sz="1200"/>
            </a:lvl1pPr>
          </a:lstStyle>
          <a:p>
            <a:fld id="{7EC7FBC2-B1E6-45BC-8A8E-E3FD339FB67A}" type="slidenum">
              <a:rPr lang="en-US" smtClean="0"/>
              <a:t>‹#›</a:t>
            </a:fld>
            <a:endParaRPr lang="en-US"/>
          </a:p>
        </p:txBody>
      </p:sp>
    </p:spTree>
    <p:extLst>
      <p:ext uri="{BB962C8B-B14F-4D97-AF65-F5344CB8AC3E}">
        <p14:creationId xmlns:p14="http://schemas.microsoft.com/office/powerpoint/2010/main" val="266759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A236830A-FDFE-4FDB-8697-3D9A31A79F58}" type="datetimeFigureOut">
              <a:rPr lang="en-US" smtClean="0"/>
              <a:t>9/4/16</a:t>
            </a:fld>
            <a:endParaRPr lang="en-US"/>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6" tIns="47023" rIns="94046" bIns="47023" rtlCol="0" anchor="ctr"/>
          <a:lstStyle/>
          <a:p>
            <a:endParaRPr lang="en-US"/>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F4B13028-9097-48C7-BD5A-D840A9C208A6}" type="slidenum">
              <a:rPr lang="en-US" smtClean="0"/>
              <a:t>‹#›</a:t>
            </a:fld>
            <a:endParaRPr lang="en-US"/>
          </a:p>
        </p:txBody>
      </p:sp>
    </p:spTree>
    <p:extLst>
      <p:ext uri="{BB962C8B-B14F-4D97-AF65-F5344CB8AC3E}">
        <p14:creationId xmlns:p14="http://schemas.microsoft.com/office/powerpoint/2010/main" val="3348769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71866F4-626E-436A-B312-51BE3306D5B0}" type="slidenum">
              <a:rPr lang="en-US"/>
              <a:pPr/>
              <a:t>2</a:t>
            </a:fld>
            <a:endParaRPr lang="en-US"/>
          </a:p>
        </p:txBody>
      </p:sp>
      <p:sp>
        <p:nvSpPr>
          <p:cNvPr id="21506" name="Freeform 1"/>
          <p:cNvSpPr>
            <a:spLocks/>
          </p:cNvSpPr>
          <p:nvPr/>
        </p:nvSpPr>
        <p:spPr bwMode="auto">
          <a:xfrm>
            <a:off x="1181100" y="702945"/>
            <a:ext cx="4724400" cy="3514725"/>
          </a:xfrm>
          <a:custGeom>
            <a:avLst/>
            <a:gdLst>
              <a:gd name="T0" fmla="*/ 2286000 w 21600"/>
              <a:gd name="T1" fmla="*/ 0 h 21600"/>
              <a:gd name="T2" fmla="*/ 4572000 w 21600"/>
              <a:gd name="T3" fmla="*/ 1714500 h 21600"/>
              <a:gd name="T4" fmla="*/ 2286000 w 21600"/>
              <a:gd name="T5" fmla="*/ 3429000 h 21600"/>
              <a:gd name="T6" fmla="*/ 0 w 21600"/>
              <a:gd name="T7" fmla="*/ 171450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solidFill>
            <a:srgbClr val="FFFFFF"/>
          </a:solidFill>
          <a:ln w="9363">
            <a:solidFill>
              <a:srgbClr val="000000"/>
            </a:solidFill>
            <a:prstDash val="solid"/>
            <a:miter lim="800000"/>
            <a:headEnd/>
            <a:tailEnd/>
          </a:ln>
        </p:spPr>
        <p:txBody>
          <a:bodyPr wrap="none" lIns="92553" tIns="48124" rIns="92553" bIns="48124" anchor="ctr"/>
          <a:lstStyle/>
          <a:p>
            <a:endParaRPr lang="en-US"/>
          </a:p>
        </p:txBody>
      </p:sp>
      <p:sp>
        <p:nvSpPr>
          <p:cNvPr id="21507" name="Notes Placeholder 2"/>
          <p:cNvSpPr>
            <a:spLocks noGrp="1"/>
          </p:cNvSpPr>
          <p:nvPr>
            <p:ph type="body" sz="quarter" idx="1"/>
          </p:nvPr>
        </p:nvSpPr>
        <p:spPr>
          <a:xfrm>
            <a:off x="708660" y="4451985"/>
            <a:ext cx="5669280" cy="1987442"/>
          </a:xfrm>
          <a:ln/>
        </p:spPr>
        <p:txBody>
          <a:bodyPr lIns="94012" tIns="47007" rIns="94012" bIns="47007">
            <a:spAutoFit/>
          </a:bodyPr>
          <a:lstStyle/>
          <a:p>
            <a:pPr>
              <a:spcBef>
                <a:spcPct val="0"/>
              </a:spcBef>
            </a:pPr>
            <a:r>
              <a:rPr lang="en-US" b="1">
                <a:latin typeface="Calibri" pitchFamily="34" charset="0"/>
              </a:rPr>
              <a:t>Define what LGBT means</a:t>
            </a:r>
          </a:p>
          <a:p>
            <a:pPr>
              <a:spcBef>
                <a:spcPct val="0"/>
              </a:spcBef>
            </a:pPr>
            <a:endParaRPr lang="en-US" b="1">
              <a:latin typeface="Calibri" pitchFamily="34" charset="0"/>
            </a:endParaRPr>
          </a:p>
          <a:p>
            <a:pPr>
              <a:spcBef>
                <a:spcPct val="0"/>
              </a:spcBef>
            </a:pPr>
            <a:r>
              <a:rPr lang="en-US">
                <a:latin typeface="Calibri" pitchFamily="34" charset="0"/>
              </a:rPr>
              <a:t>We can’t stress this message often enough.  </a:t>
            </a:r>
          </a:p>
          <a:p>
            <a:pPr>
              <a:spcBef>
                <a:spcPct val="0"/>
              </a:spcBef>
            </a:pPr>
            <a:endParaRPr lang="en-US">
              <a:latin typeface="Calibri" pitchFamily="34" charset="0"/>
            </a:endParaRPr>
          </a:p>
          <a:p>
            <a:pPr>
              <a:spcBef>
                <a:spcPct val="0"/>
              </a:spcBef>
            </a:pPr>
            <a:r>
              <a:rPr lang="en-US">
                <a:latin typeface="Calibri" pitchFamily="34" charset="0"/>
              </a:rPr>
              <a:t>This is one of the main reasons why we address this topic with all school staff.</a:t>
            </a:r>
          </a:p>
          <a:p>
            <a:pPr>
              <a:spcBef>
                <a:spcPct val="0"/>
              </a:spcBef>
            </a:pPr>
            <a:endParaRPr lang="en-US"/>
          </a:p>
          <a:p>
            <a:pPr>
              <a:spcBef>
                <a:spcPct val="0"/>
              </a:spcBef>
            </a:pPr>
            <a:r>
              <a:rPr lang="en-US">
                <a:latin typeface="Calibri" pitchFamily="34" charset="0"/>
              </a:rPr>
              <a:t>Paula’s daughter’s letter</a:t>
            </a:r>
          </a:p>
          <a:p>
            <a:pPr>
              <a:spcBef>
                <a:spcPct val="0"/>
              </a:spcBef>
            </a:pPr>
            <a:endParaRPr lang="en-US">
              <a:latin typeface="Calibri" pitchFamily="34" charset="0"/>
            </a:endParaRPr>
          </a:p>
          <a:p>
            <a:pPr>
              <a:spcBef>
                <a:spcPct val="0"/>
              </a:spcBef>
            </a:pPr>
            <a:r>
              <a:rPr lang="en-US">
                <a:latin typeface="Calibri" pitchFamily="34" charset="0"/>
              </a:rPr>
              <a:t>(Go to next slide for questions to clarify.)</a:t>
            </a:r>
          </a:p>
          <a:p>
            <a:pPr>
              <a:spcBef>
                <a:spcPct val="0"/>
              </a:spcBef>
            </a:pPr>
            <a:endParaRPr lang="en-US">
              <a:latin typeface="Calibri" pitchFamily="34" charset="0"/>
            </a:endParaRPr>
          </a:p>
        </p:txBody>
      </p:sp>
      <p:sp>
        <p:nvSpPr>
          <p:cNvPr id="21508" name="Freeform 3"/>
          <p:cNvSpPr>
            <a:spLocks noChangeArrowheads="1"/>
          </p:cNvSpPr>
          <p:nvPr/>
        </p:nvSpPr>
        <p:spPr bwMode="auto">
          <a:xfrm>
            <a:off x="4014100" y="8902343"/>
            <a:ext cx="3070860" cy="468630"/>
          </a:xfrm>
          <a:custGeom>
            <a:avLst/>
            <a:gdLst>
              <a:gd name="T0" fmla="*/ 1485900 w 21600"/>
              <a:gd name="T1" fmla="*/ 0 h 21600"/>
              <a:gd name="T2" fmla="*/ 2971800 w 21600"/>
              <a:gd name="T3" fmla="*/ 228600 h 21600"/>
              <a:gd name="T4" fmla="*/ 1485900 w 21600"/>
              <a:gd name="T5" fmla="*/ 457200 h 21600"/>
              <a:gd name="T6" fmla="*/ 0 w 21600"/>
              <a:gd name="T7" fmla="*/ 22860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35" tIns="48114" rIns="92535" bIns="48114" anchor="b"/>
          <a:lstStyle/>
          <a:p>
            <a:pPr algn="r">
              <a:tabLst>
                <a:tab pos="0" algn="l"/>
                <a:tab pos="470144" algn="l"/>
                <a:tab pos="940287" algn="l"/>
                <a:tab pos="1410430" algn="l"/>
                <a:tab pos="1880573" algn="l"/>
                <a:tab pos="2350717" algn="l"/>
                <a:tab pos="2820861" algn="l"/>
                <a:tab pos="3291004" algn="l"/>
                <a:tab pos="3761147" algn="l"/>
                <a:tab pos="4231290" algn="l"/>
                <a:tab pos="4698171" algn="l"/>
                <a:tab pos="5171578" algn="l"/>
                <a:tab pos="5638455" algn="l"/>
                <a:tab pos="6111864" algn="l"/>
                <a:tab pos="6578742" algn="l"/>
                <a:tab pos="7052151" algn="l"/>
                <a:tab pos="7520662" algn="l"/>
                <a:tab pos="7992438" algn="l"/>
                <a:tab pos="8462582" algn="l"/>
                <a:tab pos="8929459" algn="l"/>
                <a:tab pos="9402868" algn="l"/>
              </a:tabLst>
            </a:pPr>
            <a:fld id="{4EC54C97-C80D-44A1-BBC0-3CFEAEC67FA1}" type="slidenum">
              <a:rPr lang="en-US" sz="1200">
                <a:solidFill>
                  <a:srgbClr val="000000"/>
                </a:solidFill>
                <a:latin typeface="Calibri" pitchFamily="34" charset="0"/>
                <a:cs typeface="Arial" charset="0"/>
              </a:rPr>
              <a:pPr algn="r">
                <a:tabLst>
                  <a:tab pos="0" algn="l"/>
                  <a:tab pos="470144" algn="l"/>
                  <a:tab pos="940287" algn="l"/>
                  <a:tab pos="1410430" algn="l"/>
                  <a:tab pos="1880573" algn="l"/>
                  <a:tab pos="2350717" algn="l"/>
                  <a:tab pos="2820861" algn="l"/>
                  <a:tab pos="3291004" algn="l"/>
                  <a:tab pos="3761147" algn="l"/>
                  <a:tab pos="4231290" algn="l"/>
                  <a:tab pos="4698171" algn="l"/>
                  <a:tab pos="5171578" algn="l"/>
                  <a:tab pos="5638455" algn="l"/>
                  <a:tab pos="6111864" algn="l"/>
                  <a:tab pos="6578742" algn="l"/>
                  <a:tab pos="7052151" algn="l"/>
                  <a:tab pos="7520662" algn="l"/>
                  <a:tab pos="7992438" algn="l"/>
                  <a:tab pos="8462582" algn="l"/>
                  <a:tab pos="8929459" algn="l"/>
                  <a:tab pos="9402868" algn="l"/>
                </a:tabLst>
              </a:pPr>
              <a:t>2</a:t>
            </a:fld>
            <a:endParaRPr lang="en-US" sz="1200">
              <a:solidFill>
                <a:srgbClr val="000000"/>
              </a:solidFill>
              <a:latin typeface="Calibri" pitchFamily="34" charset="0"/>
              <a:cs typeface="Arial" charset="0"/>
            </a:endParaRPr>
          </a:p>
        </p:txBody>
      </p:sp>
    </p:spTree>
    <p:extLst>
      <p:ext uri="{BB962C8B-B14F-4D97-AF65-F5344CB8AC3E}">
        <p14:creationId xmlns:p14="http://schemas.microsoft.com/office/powerpoint/2010/main" val="1665080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025BAA77-2B48-4FF4-867A-F1C893715731}" type="slidenum">
              <a:rPr lang="en-US"/>
              <a:pPr/>
              <a:t>10</a:t>
            </a:fld>
            <a:endParaRPr lang="en-US"/>
          </a:p>
        </p:txBody>
      </p:sp>
      <p:sp>
        <p:nvSpPr>
          <p:cNvPr id="30722" name="Freeform 1"/>
          <p:cNvSpPr>
            <a:spLocks/>
          </p:cNvSpPr>
          <p:nvPr/>
        </p:nvSpPr>
        <p:spPr bwMode="auto">
          <a:xfrm>
            <a:off x="1181100" y="702945"/>
            <a:ext cx="4724400" cy="3514725"/>
          </a:xfrm>
          <a:custGeom>
            <a:avLst/>
            <a:gdLst>
              <a:gd name="T0" fmla="*/ 2286000 w 21600"/>
              <a:gd name="T1" fmla="*/ 0 h 21600"/>
              <a:gd name="T2" fmla="*/ 4572000 w 21600"/>
              <a:gd name="T3" fmla="*/ 1714500 h 21600"/>
              <a:gd name="T4" fmla="*/ 2286000 w 21600"/>
              <a:gd name="T5" fmla="*/ 3429000 h 21600"/>
              <a:gd name="T6" fmla="*/ 0 w 21600"/>
              <a:gd name="T7" fmla="*/ 171450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solidFill>
            <a:srgbClr val="FFFFFF"/>
          </a:solidFill>
          <a:ln w="9363">
            <a:solidFill>
              <a:srgbClr val="000000"/>
            </a:solidFill>
            <a:prstDash val="solid"/>
            <a:miter lim="800000"/>
            <a:headEnd/>
            <a:tailEnd/>
          </a:ln>
        </p:spPr>
        <p:txBody>
          <a:bodyPr wrap="none" lIns="92553" tIns="48124" rIns="92553" bIns="48124" anchor="ctr"/>
          <a:lstStyle/>
          <a:p>
            <a:endParaRPr lang="en-US"/>
          </a:p>
        </p:txBody>
      </p:sp>
      <p:sp>
        <p:nvSpPr>
          <p:cNvPr id="30723" name="Notes Placeholder 2"/>
          <p:cNvSpPr>
            <a:spLocks noGrp="1"/>
          </p:cNvSpPr>
          <p:nvPr>
            <p:ph type="body" sz="quarter" idx="1"/>
          </p:nvPr>
        </p:nvSpPr>
        <p:spPr>
          <a:xfrm>
            <a:off x="708660" y="4451985"/>
            <a:ext cx="5669280" cy="2366016"/>
          </a:xfrm>
          <a:ln/>
        </p:spPr>
        <p:txBody>
          <a:bodyPr lIns="94021" tIns="47011" rIns="94021" bIns="47011">
            <a:spAutoFit/>
          </a:bodyPr>
          <a:lstStyle/>
          <a:p>
            <a:pPr>
              <a:spcBef>
                <a:spcPct val="0"/>
              </a:spcBef>
            </a:pPr>
            <a:r>
              <a:rPr lang="en-US" dirty="0">
                <a:latin typeface="Calibri" pitchFamily="34" charset="0"/>
              </a:rPr>
              <a:t>Sixth graders in a Central NJ school took a similar survey last year, “What we have heard name-calling about” and found very similar results</a:t>
            </a:r>
          </a:p>
          <a:p>
            <a:pPr>
              <a:spcBef>
                <a:spcPct val="0"/>
              </a:spcBef>
            </a:pPr>
            <a:r>
              <a:rPr lang="en-US" dirty="0">
                <a:latin typeface="Calibri" pitchFamily="34" charset="0"/>
              </a:rPr>
              <a:t>(with </a:t>
            </a:r>
            <a:r>
              <a:rPr lang="en-US" i="1" dirty="0">
                <a:latin typeface="Calibri" pitchFamily="34" charset="0"/>
              </a:rPr>
              <a:t>appearance</a:t>
            </a:r>
            <a:r>
              <a:rPr lang="en-US" dirty="0">
                <a:latin typeface="Calibri" pitchFamily="34" charset="0"/>
              </a:rPr>
              <a:t> at 70%, </a:t>
            </a:r>
            <a:r>
              <a:rPr lang="en-US" i="1" dirty="0">
                <a:latin typeface="Calibri" pitchFamily="34" charset="0"/>
              </a:rPr>
              <a:t>sexual orientation</a:t>
            </a:r>
            <a:r>
              <a:rPr lang="en-US" dirty="0">
                <a:latin typeface="Calibri" pitchFamily="34" charset="0"/>
              </a:rPr>
              <a:t> 64%, </a:t>
            </a:r>
            <a:r>
              <a:rPr lang="en-US" i="1" dirty="0">
                <a:latin typeface="Calibri" pitchFamily="34" charset="0"/>
              </a:rPr>
              <a:t>race</a:t>
            </a:r>
            <a:r>
              <a:rPr lang="en-US" dirty="0">
                <a:latin typeface="Calibri" pitchFamily="34" charset="0"/>
              </a:rPr>
              <a:t> 50%, and </a:t>
            </a:r>
            <a:r>
              <a:rPr lang="en-US" i="1" dirty="0">
                <a:latin typeface="Calibri" pitchFamily="34" charset="0"/>
              </a:rPr>
              <a:t>religion</a:t>
            </a:r>
            <a:r>
              <a:rPr lang="en-US" dirty="0">
                <a:latin typeface="Calibri" pitchFamily="34" charset="0"/>
              </a:rPr>
              <a:t> 20%)  </a:t>
            </a:r>
          </a:p>
          <a:p>
            <a:pPr>
              <a:spcBef>
                <a:spcPct val="0"/>
              </a:spcBef>
            </a:pPr>
            <a:endParaRPr lang="en-US" dirty="0">
              <a:latin typeface="Calibri" pitchFamily="34" charset="0"/>
            </a:endParaRPr>
          </a:p>
          <a:p>
            <a:pPr>
              <a:spcBef>
                <a:spcPct val="0"/>
              </a:spcBef>
            </a:pPr>
            <a:r>
              <a:rPr lang="en-US" dirty="0">
                <a:latin typeface="Calibri" pitchFamily="34" charset="0"/>
              </a:rPr>
              <a:t>The interesting thing about this study was that when parents took a survey about what name calling they thought their children heard</a:t>
            </a:r>
          </a:p>
          <a:p>
            <a:pPr>
              <a:spcBef>
                <a:spcPct val="0"/>
              </a:spcBef>
            </a:pPr>
            <a:r>
              <a:rPr lang="en-US" dirty="0">
                <a:latin typeface="Calibri" pitchFamily="34" charset="0"/>
              </a:rPr>
              <a:t>The parent’s response revealed bullying about </a:t>
            </a:r>
            <a:r>
              <a:rPr lang="en-US" i="1" dirty="0">
                <a:latin typeface="Calibri" pitchFamily="34" charset="0"/>
              </a:rPr>
              <a:t>sexual orientation</a:t>
            </a:r>
            <a:r>
              <a:rPr lang="en-US" dirty="0">
                <a:latin typeface="Calibri" pitchFamily="34" charset="0"/>
              </a:rPr>
              <a:t>  was only 30 %.</a:t>
            </a:r>
          </a:p>
          <a:p>
            <a:pPr>
              <a:spcBef>
                <a:spcPct val="0"/>
              </a:spcBef>
            </a:pPr>
            <a:endParaRPr lang="en-US" dirty="0"/>
          </a:p>
          <a:p>
            <a:pPr>
              <a:spcBef>
                <a:spcPct val="0"/>
              </a:spcBef>
            </a:pPr>
            <a:r>
              <a:rPr lang="en-US" dirty="0">
                <a:latin typeface="Calibri" pitchFamily="34" charset="0"/>
              </a:rPr>
              <a:t>The discrepancy was also present in the question</a:t>
            </a:r>
          </a:p>
          <a:p>
            <a:pPr>
              <a:spcBef>
                <a:spcPct val="0"/>
              </a:spcBef>
            </a:pPr>
            <a:r>
              <a:rPr lang="en-US" dirty="0">
                <a:latin typeface="Calibri" pitchFamily="34" charset="0"/>
              </a:rPr>
              <a:t>“What we have heard name calling about the most,”</a:t>
            </a:r>
          </a:p>
          <a:p>
            <a:pPr>
              <a:spcBef>
                <a:spcPct val="0"/>
              </a:spcBef>
            </a:pPr>
            <a:r>
              <a:rPr lang="en-US" dirty="0">
                <a:latin typeface="Calibri" pitchFamily="34" charset="0"/>
              </a:rPr>
              <a:t>students said 20% but no parents thought that </a:t>
            </a:r>
            <a:r>
              <a:rPr lang="en-US" i="1" dirty="0">
                <a:latin typeface="Calibri" pitchFamily="34" charset="0"/>
              </a:rPr>
              <a:t>sexual orientation </a:t>
            </a:r>
            <a:r>
              <a:rPr lang="en-US" dirty="0">
                <a:latin typeface="Calibri" pitchFamily="34" charset="0"/>
              </a:rPr>
              <a:t> was heard “most.”  </a:t>
            </a:r>
          </a:p>
          <a:p>
            <a:pPr>
              <a:spcBef>
                <a:spcPct val="0"/>
              </a:spcBef>
            </a:pPr>
            <a:endParaRPr lang="en-US" dirty="0">
              <a:latin typeface="Calibri" pitchFamily="34" charset="0"/>
            </a:endParaRPr>
          </a:p>
        </p:txBody>
      </p:sp>
      <p:sp>
        <p:nvSpPr>
          <p:cNvPr id="30724" name="Freeform 3"/>
          <p:cNvSpPr>
            <a:spLocks noChangeArrowheads="1"/>
          </p:cNvSpPr>
          <p:nvPr/>
        </p:nvSpPr>
        <p:spPr bwMode="auto">
          <a:xfrm>
            <a:off x="4014100" y="8902343"/>
            <a:ext cx="3070860" cy="468630"/>
          </a:xfrm>
          <a:custGeom>
            <a:avLst/>
            <a:gdLst>
              <a:gd name="T0" fmla="*/ 1485900 w 21600"/>
              <a:gd name="T1" fmla="*/ 0 h 21600"/>
              <a:gd name="T2" fmla="*/ 2971800 w 21600"/>
              <a:gd name="T3" fmla="*/ 228600 h 21600"/>
              <a:gd name="T4" fmla="*/ 1485900 w 21600"/>
              <a:gd name="T5" fmla="*/ 457200 h 21600"/>
              <a:gd name="T6" fmla="*/ 0 w 21600"/>
              <a:gd name="T7" fmla="*/ 22860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44" tIns="48119" rIns="92544" bIns="48119" anchor="b"/>
          <a:lstStyle/>
          <a:p>
            <a:pPr algn="r">
              <a:tabLst>
                <a:tab pos="0" algn="l"/>
                <a:tab pos="470144" algn="l"/>
                <a:tab pos="940287" algn="l"/>
                <a:tab pos="1410430" algn="l"/>
                <a:tab pos="1880573" algn="l"/>
                <a:tab pos="2350717" algn="l"/>
                <a:tab pos="2820861" algn="l"/>
                <a:tab pos="3291004" algn="l"/>
                <a:tab pos="3761147" algn="l"/>
                <a:tab pos="4231290" algn="l"/>
                <a:tab pos="4699802" algn="l"/>
                <a:tab pos="5171578" algn="l"/>
                <a:tab pos="5640089" algn="l"/>
                <a:tab pos="6111864" algn="l"/>
                <a:tab pos="6580377" algn="l"/>
                <a:tab pos="7052151" algn="l"/>
                <a:tab pos="7520662" algn="l"/>
                <a:tab pos="7992438" algn="l"/>
                <a:tab pos="8462582" algn="l"/>
                <a:tab pos="8931094" algn="l"/>
                <a:tab pos="9402868" algn="l"/>
              </a:tabLst>
            </a:pPr>
            <a:fld id="{14B9D78D-BA15-45DF-8807-3B753CA8AB90}" type="slidenum">
              <a:rPr lang="en-US" sz="1200">
                <a:solidFill>
                  <a:srgbClr val="000000"/>
                </a:solidFill>
                <a:latin typeface="Calibri" pitchFamily="34" charset="0"/>
                <a:cs typeface="Arial" charset="0"/>
              </a:rPr>
              <a:pPr algn="r">
                <a:tabLst>
                  <a:tab pos="0" algn="l"/>
                  <a:tab pos="470144" algn="l"/>
                  <a:tab pos="940287" algn="l"/>
                  <a:tab pos="1410430" algn="l"/>
                  <a:tab pos="1880573" algn="l"/>
                  <a:tab pos="2350717" algn="l"/>
                  <a:tab pos="2820861" algn="l"/>
                  <a:tab pos="3291004" algn="l"/>
                  <a:tab pos="3761147" algn="l"/>
                  <a:tab pos="4231290" algn="l"/>
                  <a:tab pos="4699802" algn="l"/>
                  <a:tab pos="5171578" algn="l"/>
                  <a:tab pos="5640089" algn="l"/>
                  <a:tab pos="6111864" algn="l"/>
                  <a:tab pos="6580377" algn="l"/>
                  <a:tab pos="7052151" algn="l"/>
                  <a:tab pos="7520662" algn="l"/>
                  <a:tab pos="7992438" algn="l"/>
                  <a:tab pos="8462582" algn="l"/>
                  <a:tab pos="8931094" algn="l"/>
                  <a:tab pos="9402868" algn="l"/>
                </a:tabLst>
              </a:pPr>
              <a:t>10</a:t>
            </a:fld>
            <a:endParaRPr lang="en-US" sz="1200">
              <a:solidFill>
                <a:srgbClr val="000000"/>
              </a:solidFill>
              <a:latin typeface="Calibri" pitchFamily="34" charset="0"/>
              <a:cs typeface="Arial" charset="0"/>
            </a:endParaRPr>
          </a:p>
        </p:txBody>
      </p:sp>
    </p:spTree>
    <p:extLst>
      <p:ext uri="{BB962C8B-B14F-4D97-AF65-F5344CB8AC3E}">
        <p14:creationId xmlns:p14="http://schemas.microsoft.com/office/powerpoint/2010/main" val="1147903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42CD53-44E6-4257-BBF1-B49800842D37}" type="slidenum">
              <a:rPr lang="en-US" smtClean="0"/>
              <a:t>13</a:t>
            </a:fld>
            <a:endParaRPr lang="en-US"/>
          </a:p>
        </p:txBody>
      </p:sp>
    </p:spTree>
    <p:extLst>
      <p:ext uri="{BB962C8B-B14F-4D97-AF65-F5344CB8AC3E}">
        <p14:creationId xmlns:p14="http://schemas.microsoft.com/office/powerpoint/2010/main" val="2268441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63982" indent="-293839" eaLnBrk="0" hangingPunct="0">
              <a:defRPr>
                <a:solidFill>
                  <a:schemeClr val="tx1"/>
                </a:solidFill>
                <a:latin typeface="Arial" charset="0"/>
              </a:defRPr>
            </a:lvl2pPr>
            <a:lvl3pPr marL="1175360" indent="-235072" eaLnBrk="0" hangingPunct="0">
              <a:defRPr>
                <a:solidFill>
                  <a:schemeClr val="tx1"/>
                </a:solidFill>
                <a:latin typeface="Arial" charset="0"/>
              </a:defRPr>
            </a:lvl3pPr>
            <a:lvl4pPr marL="1645503" indent="-235072" eaLnBrk="0" hangingPunct="0">
              <a:defRPr>
                <a:solidFill>
                  <a:schemeClr val="tx1"/>
                </a:solidFill>
                <a:latin typeface="Arial" charset="0"/>
              </a:defRPr>
            </a:lvl4pPr>
            <a:lvl5pPr marL="2115645" indent="-235072" eaLnBrk="0" hangingPunct="0">
              <a:defRPr>
                <a:solidFill>
                  <a:schemeClr val="tx1"/>
                </a:solidFill>
                <a:latin typeface="Arial" charset="0"/>
              </a:defRPr>
            </a:lvl5pPr>
            <a:lvl6pPr marL="2585788" indent="-235072" eaLnBrk="0" fontAlgn="base" hangingPunct="0">
              <a:spcBef>
                <a:spcPct val="0"/>
              </a:spcBef>
              <a:spcAft>
                <a:spcPct val="0"/>
              </a:spcAft>
              <a:defRPr>
                <a:solidFill>
                  <a:schemeClr val="tx1"/>
                </a:solidFill>
                <a:latin typeface="Arial" charset="0"/>
              </a:defRPr>
            </a:lvl6pPr>
            <a:lvl7pPr marL="3055931" indent="-235072" eaLnBrk="0" fontAlgn="base" hangingPunct="0">
              <a:spcBef>
                <a:spcPct val="0"/>
              </a:spcBef>
              <a:spcAft>
                <a:spcPct val="0"/>
              </a:spcAft>
              <a:defRPr>
                <a:solidFill>
                  <a:schemeClr val="tx1"/>
                </a:solidFill>
                <a:latin typeface="Arial" charset="0"/>
              </a:defRPr>
            </a:lvl7pPr>
            <a:lvl8pPr marL="3526075" indent="-235072" eaLnBrk="0" fontAlgn="base" hangingPunct="0">
              <a:spcBef>
                <a:spcPct val="0"/>
              </a:spcBef>
              <a:spcAft>
                <a:spcPct val="0"/>
              </a:spcAft>
              <a:defRPr>
                <a:solidFill>
                  <a:schemeClr val="tx1"/>
                </a:solidFill>
                <a:latin typeface="Arial" charset="0"/>
              </a:defRPr>
            </a:lvl8pPr>
            <a:lvl9pPr marL="3996219" indent="-235072" eaLnBrk="0" fontAlgn="base" hangingPunct="0">
              <a:spcBef>
                <a:spcPct val="0"/>
              </a:spcBef>
              <a:spcAft>
                <a:spcPct val="0"/>
              </a:spcAft>
              <a:defRPr>
                <a:solidFill>
                  <a:schemeClr val="tx1"/>
                </a:solidFill>
                <a:latin typeface="Arial" charset="0"/>
              </a:defRPr>
            </a:lvl9pPr>
          </a:lstStyle>
          <a:p>
            <a:pPr eaLnBrk="1" hangingPunct="1"/>
            <a:fld id="{EA298E1A-B38D-4ADB-A7D2-7948A3D5F8EC}" type="slidenum">
              <a:rPr lang="en-US"/>
              <a:pPr eaLnBrk="1" hangingPunct="1"/>
              <a:t>15</a:t>
            </a:fld>
            <a:endParaRPr lang="en-US"/>
          </a:p>
        </p:txBody>
      </p:sp>
      <p:sp>
        <p:nvSpPr>
          <p:cNvPr id="21507" name="Freeform 1"/>
          <p:cNvSpPr>
            <a:spLocks/>
          </p:cNvSpPr>
          <p:nvPr/>
        </p:nvSpPr>
        <p:spPr bwMode="auto">
          <a:xfrm>
            <a:off x="1181100" y="702945"/>
            <a:ext cx="4724400" cy="3514725"/>
          </a:xfrm>
          <a:custGeom>
            <a:avLst/>
            <a:gdLst>
              <a:gd name="T0" fmla="*/ 483870000 w 21600"/>
              <a:gd name="T1" fmla="*/ 0 h 21600"/>
              <a:gd name="T2" fmla="*/ 967740000 w 21600"/>
              <a:gd name="T3" fmla="*/ 272176875 h 21600"/>
              <a:gd name="T4" fmla="*/ 483870000 w 21600"/>
              <a:gd name="T5" fmla="*/ 544353750 h 21600"/>
              <a:gd name="T6" fmla="*/ 0 w 21600"/>
              <a:gd name="T7" fmla="*/ 272176875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solidFill>
            <a:srgbClr val="FFFFFF"/>
          </a:solidFill>
          <a:ln w="9363">
            <a:solidFill>
              <a:srgbClr val="000000"/>
            </a:solidFill>
            <a:prstDash val="solid"/>
            <a:miter lim="800000"/>
            <a:headEnd/>
            <a:tailEnd/>
          </a:ln>
        </p:spPr>
        <p:txBody>
          <a:bodyPr wrap="none" lIns="92553" tIns="48124" rIns="92553" bIns="48124" anchor="ctr"/>
          <a:lstStyle/>
          <a:p>
            <a:endParaRPr lang="en-US"/>
          </a:p>
        </p:txBody>
      </p:sp>
      <p:sp>
        <p:nvSpPr>
          <p:cNvPr id="21508" name="Notes Placeholder 2"/>
          <p:cNvSpPr>
            <a:spLocks noGrp="1"/>
          </p:cNvSpPr>
          <p:nvPr>
            <p:ph type="body" sz="quarter" idx="1"/>
          </p:nvPr>
        </p:nvSpPr>
        <p:spPr>
          <a:xfrm>
            <a:off x="708660" y="4451987"/>
            <a:ext cx="5669280" cy="283899"/>
          </a:xfrm>
          <a:noFill/>
        </p:spPr>
        <p:txBody>
          <a:bodyPr lIns="94012" tIns="47007" rIns="94012" bIns="47007">
            <a:spAutoFit/>
          </a:bodyPr>
          <a:lstStyle/>
          <a:p>
            <a:pPr eaLnBrk="1" hangingPunct="1">
              <a:spcBef>
                <a:spcPct val="0"/>
              </a:spcBef>
            </a:pPr>
            <a:r>
              <a:rPr lang="en-US" smtClean="0">
                <a:latin typeface="Calibri" pitchFamily="34" charset="0"/>
              </a:rPr>
              <a:t>6 Steps to Speak Up handout included with resources the district received</a:t>
            </a:r>
          </a:p>
        </p:txBody>
      </p:sp>
      <p:sp>
        <p:nvSpPr>
          <p:cNvPr id="21509" name="Freeform 3"/>
          <p:cNvSpPr>
            <a:spLocks noChangeArrowheads="1"/>
          </p:cNvSpPr>
          <p:nvPr/>
        </p:nvSpPr>
        <p:spPr bwMode="auto">
          <a:xfrm>
            <a:off x="4014100" y="8902343"/>
            <a:ext cx="3070860" cy="468630"/>
          </a:xfrm>
          <a:custGeom>
            <a:avLst/>
            <a:gdLst>
              <a:gd name="T0" fmla="*/ 204435075 w 21600"/>
              <a:gd name="T1" fmla="*/ 0 h 21600"/>
              <a:gd name="T2" fmla="*/ 408870150 w 21600"/>
              <a:gd name="T3" fmla="*/ 4838700 h 21600"/>
              <a:gd name="T4" fmla="*/ 204435075 w 21600"/>
              <a:gd name="T5" fmla="*/ 9677400 h 21600"/>
              <a:gd name="T6" fmla="*/ 0 w 21600"/>
              <a:gd name="T7" fmla="*/ 483870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35" tIns="48114" rIns="92535" bIns="48114" anchor="b"/>
          <a:lstStyle/>
          <a:p>
            <a:pPr algn="r">
              <a:tabLst>
                <a:tab pos="0" algn="l"/>
                <a:tab pos="470144" algn="l"/>
                <a:tab pos="940287" algn="l"/>
                <a:tab pos="1410430" algn="l"/>
                <a:tab pos="1880573" algn="l"/>
                <a:tab pos="2350717" algn="l"/>
                <a:tab pos="2820861" algn="l"/>
                <a:tab pos="3291004" algn="l"/>
                <a:tab pos="3761147" algn="l"/>
                <a:tab pos="4231290" algn="l"/>
                <a:tab pos="4698171" algn="l"/>
                <a:tab pos="5171578" algn="l"/>
                <a:tab pos="5638455" algn="l"/>
                <a:tab pos="6111864" algn="l"/>
                <a:tab pos="6578742" algn="l"/>
                <a:tab pos="7052151" algn="l"/>
                <a:tab pos="7520662" algn="l"/>
                <a:tab pos="7992438" algn="l"/>
                <a:tab pos="8462582" algn="l"/>
                <a:tab pos="8929459" algn="l"/>
                <a:tab pos="9402868" algn="l"/>
              </a:tabLst>
            </a:pPr>
            <a:fld id="{D0E27B9B-41DE-4408-8C7C-29A71281AB3F}" type="slidenum">
              <a:rPr lang="en-US" sz="1200">
                <a:solidFill>
                  <a:srgbClr val="000000"/>
                </a:solidFill>
                <a:latin typeface="Calibri" pitchFamily="34" charset="0"/>
                <a:cs typeface="Arial" charset="0"/>
              </a:rPr>
              <a:pPr algn="r">
                <a:tabLst>
                  <a:tab pos="0" algn="l"/>
                  <a:tab pos="470144" algn="l"/>
                  <a:tab pos="940287" algn="l"/>
                  <a:tab pos="1410430" algn="l"/>
                  <a:tab pos="1880573" algn="l"/>
                  <a:tab pos="2350717" algn="l"/>
                  <a:tab pos="2820861" algn="l"/>
                  <a:tab pos="3291004" algn="l"/>
                  <a:tab pos="3761147" algn="l"/>
                  <a:tab pos="4231290" algn="l"/>
                  <a:tab pos="4698171" algn="l"/>
                  <a:tab pos="5171578" algn="l"/>
                  <a:tab pos="5638455" algn="l"/>
                  <a:tab pos="6111864" algn="l"/>
                  <a:tab pos="6578742" algn="l"/>
                  <a:tab pos="7052151" algn="l"/>
                  <a:tab pos="7520662" algn="l"/>
                  <a:tab pos="7992438" algn="l"/>
                  <a:tab pos="8462582" algn="l"/>
                  <a:tab pos="8929459" algn="l"/>
                  <a:tab pos="9402868" algn="l"/>
                </a:tabLst>
              </a:pPr>
              <a:t>15</a:t>
            </a:fld>
            <a:endParaRPr lang="en-US" sz="1200">
              <a:solidFill>
                <a:srgbClr val="000000"/>
              </a:solidFill>
              <a:latin typeface="Calibri" pitchFamily="34" charset="0"/>
              <a:cs typeface="Arial" charset="0"/>
            </a:endParaRPr>
          </a:p>
        </p:txBody>
      </p:sp>
    </p:spTree>
    <p:extLst>
      <p:ext uri="{BB962C8B-B14F-4D97-AF65-F5344CB8AC3E}">
        <p14:creationId xmlns:p14="http://schemas.microsoft.com/office/powerpoint/2010/main" val="460762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63982" indent="-293839" eaLnBrk="0" hangingPunct="0">
              <a:defRPr>
                <a:solidFill>
                  <a:schemeClr val="tx1"/>
                </a:solidFill>
                <a:latin typeface="Arial" charset="0"/>
              </a:defRPr>
            </a:lvl2pPr>
            <a:lvl3pPr marL="1175360" indent="-235072" eaLnBrk="0" hangingPunct="0">
              <a:defRPr>
                <a:solidFill>
                  <a:schemeClr val="tx1"/>
                </a:solidFill>
                <a:latin typeface="Arial" charset="0"/>
              </a:defRPr>
            </a:lvl3pPr>
            <a:lvl4pPr marL="1645503" indent="-235072" eaLnBrk="0" hangingPunct="0">
              <a:defRPr>
                <a:solidFill>
                  <a:schemeClr val="tx1"/>
                </a:solidFill>
                <a:latin typeface="Arial" charset="0"/>
              </a:defRPr>
            </a:lvl4pPr>
            <a:lvl5pPr marL="2115645" indent="-235072" eaLnBrk="0" hangingPunct="0">
              <a:defRPr>
                <a:solidFill>
                  <a:schemeClr val="tx1"/>
                </a:solidFill>
                <a:latin typeface="Arial" charset="0"/>
              </a:defRPr>
            </a:lvl5pPr>
            <a:lvl6pPr marL="2585788" indent="-235072" eaLnBrk="0" fontAlgn="base" hangingPunct="0">
              <a:spcBef>
                <a:spcPct val="0"/>
              </a:spcBef>
              <a:spcAft>
                <a:spcPct val="0"/>
              </a:spcAft>
              <a:defRPr>
                <a:solidFill>
                  <a:schemeClr val="tx1"/>
                </a:solidFill>
                <a:latin typeface="Arial" charset="0"/>
              </a:defRPr>
            </a:lvl6pPr>
            <a:lvl7pPr marL="3055931" indent="-235072" eaLnBrk="0" fontAlgn="base" hangingPunct="0">
              <a:spcBef>
                <a:spcPct val="0"/>
              </a:spcBef>
              <a:spcAft>
                <a:spcPct val="0"/>
              </a:spcAft>
              <a:defRPr>
                <a:solidFill>
                  <a:schemeClr val="tx1"/>
                </a:solidFill>
                <a:latin typeface="Arial" charset="0"/>
              </a:defRPr>
            </a:lvl7pPr>
            <a:lvl8pPr marL="3526075" indent="-235072" eaLnBrk="0" fontAlgn="base" hangingPunct="0">
              <a:spcBef>
                <a:spcPct val="0"/>
              </a:spcBef>
              <a:spcAft>
                <a:spcPct val="0"/>
              </a:spcAft>
              <a:defRPr>
                <a:solidFill>
                  <a:schemeClr val="tx1"/>
                </a:solidFill>
                <a:latin typeface="Arial" charset="0"/>
              </a:defRPr>
            </a:lvl8pPr>
            <a:lvl9pPr marL="3996219" indent="-235072" eaLnBrk="0" fontAlgn="base" hangingPunct="0">
              <a:spcBef>
                <a:spcPct val="0"/>
              </a:spcBef>
              <a:spcAft>
                <a:spcPct val="0"/>
              </a:spcAft>
              <a:defRPr>
                <a:solidFill>
                  <a:schemeClr val="tx1"/>
                </a:solidFill>
                <a:latin typeface="Arial" charset="0"/>
              </a:defRPr>
            </a:lvl9pPr>
          </a:lstStyle>
          <a:p>
            <a:pPr eaLnBrk="1" hangingPunct="1"/>
            <a:fld id="{99EFC31E-DAA0-439D-9472-2E272F73EB3C}" type="slidenum">
              <a:rPr lang="en-US"/>
              <a:pPr eaLnBrk="1" hangingPunct="1"/>
              <a:t>16</a:t>
            </a:fld>
            <a:endParaRPr lang="en-US"/>
          </a:p>
        </p:txBody>
      </p:sp>
      <p:sp>
        <p:nvSpPr>
          <p:cNvPr id="22531" name="Freeform 1"/>
          <p:cNvSpPr>
            <a:spLocks/>
          </p:cNvSpPr>
          <p:nvPr/>
        </p:nvSpPr>
        <p:spPr bwMode="auto">
          <a:xfrm>
            <a:off x="1181100" y="702945"/>
            <a:ext cx="4724400" cy="3514725"/>
          </a:xfrm>
          <a:custGeom>
            <a:avLst/>
            <a:gdLst>
              <a:gd name="T0" fmla="*/ 483870000 w 21600"/>
              <a:gd name="T1" fmla="*/ 0 h 21600"/>
              <a:gd name="T2" fmla="*/ 967740000 w 21600"/>
              <a:gd name="T3" fmla="*/ 272176875 h 21600"/>
              <a:gd name="T4" fmla="*/ 483870000 w 21600"/>
              <a:gd name="T5" fmla="*/ 544353750 h 21600"/>
              <a:gd name="T6" fmla="*/ 0 w 21600"/>
              <a:gd name="T7" fmla="*/ 272176875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solidFill>
            <a:srgbClr val="FFFFFF"/>
          </a:solidFill>
          <a:ln w="9363">
            <a:solidFill>
              <a:srgbClr val="000000"/>
            </a:solidFill>
            <a:prstDash val="solid"/>
            <a:miter lim="800000"/>
            <a:headEnd/>
            <a:tailEnd/>
          </a:ln>
        </p:spPr>
        <p:txBody>
          <a:bodyPr wrap="none" lIns="92553" tIns="48124" rIns="92553" bIns="48124" anchor="ctr"/>
          <a:lstStyle/>
          <a:p>
            <a:endParaRPr lang="en-US"/>
          </a:p>
        </p:txBody>
      </p:sp>
      <p:sp>
        <p:nvSpPr>
          <p:cNvPr id="22532" name="Notes Placeholder 2"/>
          <p:cNvSpPr>
            <a:spLocks noGrp="1"/>
          </p:cNvSpPr>
          <p:nvPr>
            <p:ph type="body" sz="quarter" idx="1"/>
          </p:nvPr>
        </p:nvSpPr>
        <p:spPr>
          <a:xfrm>
            <a:off x="708660" y="4451987"/>
            <a:ext cx="5669280" cy="283899"/>
          </a:xfrm>
          <a:noFill/>
        </p:spPr>
        <p:txBody>
          <a:bodyPr lIns="94012" tIns="47007" rIns="94012" bIns="47007">
            <a:spAutoFit/>
          </a:bodyPr>
          <a:lstStyle/>
          <a:p>
            <a:pPr eaLnBrk="1" hangingPunct="1">
              <a:spcBef>
                <a:spcPct val="0"/>
              </a:spcBef>
            </a:pPr>
            <a:r>
              <a:rPr lang="en-US" smtClean="0">
                <a:latin typeface="Calibri" pitchFamily="34" charset="0"/>
              </a:rPr>
              <a:t>6 Steps to Speak Up handout included with resources the district received</a:t>
            </a:r>
          </a:p>
        </p:txBody>
      </p:sp>
      <p:sp>
        <p:nvSpPr>
          <p:cNvPr id="22533" name="Freeform 3"/>
          <p:cNvSpPr>
            <a:spLocks noChangeArrowheads="1"/>
          </p:cNvSpPr>
          <p:nvPr/>
        </p:nvSpPr>
        <p:spPr bwMode="auto">
          <a:xfrm>
            <a:off x="4014100" y="8902343"/>
            <a:ext cx="3070860" cy="468630"/>
          </a:xfrm>
          <a:custGeom>
            <a:avLst/>
            <a:gdLst>
              <a:gd name="T0" fmla="*/ 204435075 w 21600"/>
              <a:gd name="T1" fmla="*/ 0 h 21600"/>
              <a:gd name="T2" fmla="*/ 408870150 w 21600"/>
              <a:gd name="T3" fmla="*/ 4838700 h 21600"/>
              <a:gd name="T4" fmla="*/ 204435075 w 21600"/>
              <a:gd name="T5" fmla="*/ 9677400 h 21600"/>
              <a:gd name="T6" fmla="*/ 0 w 21600"/>
              <a:gd name="T7" fmla="*/ 483870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535" tIns="48114" rIns="92535" bIns="48114" anchor="b"/>
          <a:lstStyle/>
          <a:p>
            <a:pPr algn="r">
              <a:tabLst>
                <a:tab pos="0" algn="l"/>
                <a:tab pos="470144" algn="l"/>
                <a:tab pos="940287" algn="l"/>
                <a:tab pos="1410430" algn="l"/>
                <a:tab pos="1880573" algn="l"/>
                <a:tab pos="2350717" algn="l"/>
                <a:tab pos="2820861" algn="l"/>
                <a:tab pos="3291004" algn="l"/>
                <a:tab pos="3761147" algn="l"/>
                <a:tab pos="4231290" algn="l"/>
                <a:tab pos="4698171" algn="l"/>
                <a:tab pos="5171578" algn="l"/>
                <a:tab pos="5638455" algn="l"/>
                <a:tab pos="6111864" algn="l"/>
                <a:tab pos="6578742" algn="l"/>
                <a:tab pos="7052151" algn="l"/>
                <a:tab pos="7520662" algn="l"/>
                <a:tab pos="7992438" algn="l"/>
                <a:tab pos="8462582" algn="l"/>
                <a:tab pos="8929459" algn="l"/>
                <a:tab pos="9402868" algn="l"/>
              </a:tabLst>
            </a:pPr>
            <a:fld id="{D0D69BC2-7D86-40AD-B865-CE114D0A350C}" type="slidenum">
              <a:rPr lang="en-US" sz="1200">
                <a:solidFill>
                  <a:srgbClr val="000000"/>
                </a:solidFill>
                <a:latin typeface="Calibri" pitchFamily="34" charset="0"/>
                <a:cs typeface="Arial" charset="0"/>
              </a:rPr>
              <a:pPr algn="r">
                <a:tabLst>
                  <a:tab pos="0" algn="l"/>
                  <a:tab pos="470144" algn="l"/>
                  <a:tab pos="940287" algn="l"/>
                  <a:tab pos="1410430" algn="l"/>
                  <a:tab pos="1880573" algn="l"/>
                  <a:tab pos="2350717" algn="l"/>
                  <a:tab pos="2820861" algn="l"/>
                  <a:tab pos="3291004" algn="l"/>
                  <a:tab pos="3761147" algn="l"/>
                  <a:tab pos="4231290" algn="l"/>
                  <a:tab pos="4698171" algn="l"/>
                  <a:tab pos="5171578" algn="l"/>
                  <a:tab pos="5638455" algn="l"/>
                  <a:tab pos="6111864" algn="l"/>
                  <a:tab pos="6578742" algn="l"/>
                  <a:tab pos="7052151" algn="l"/>
                  <a:tab pos="7520662" algn="l"/>
                  <a:tab pos="7992438" algn="l"/>
                  <a:tab pos="8462582" algn="l"/>
                  <a:tab pos="8929459" algn="l"/>
                  <a:tab pos="9402868" algn="l"/>
                </a:tabLst>
              </a:pPr>
              <a:t>16</a:t>
            </a:fld>
            <a:endParaRPr lang="en-US" sz="1200">
              <a:solidFill>
                <a:srgbClr val="000000"/>
              </a:solidFill>
              <a:latin typeface="Calibri" pitchFamily="34" charset="0"/>
              <a:cs typeface="Arial" charset="0"/>
            </a:endParaRPr>
          </a:p>
        </p:txBody>
      </p:sp>
    </p:spTree>
    <p:extLst>
      <p:ext uri="{BB962C8B-B14F-4D97-AF65-F5344CB8AC3E}">
        <p14:creationId xmlns:p14="http://schemas.microsoft.com/office/powerpoint/2010/main" val="216483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77500" lnSpcReduction="20000"/>
          </a:bodyPr>
          <a:lstStyle/>
          <a:p>
            <a:pPr>
              <a:defRPr/>
            </a:pPr>
            <a:r>
              <a:rPr lang="en-US" dirty="0" smtClean="0"/>
              <a:t>Students also reported that their schools restricted participation in courses, sports, or other school activities, according to gender. For instance, some students were told that cheerleading and dance were permitted only for girls. Others had been segregated on the basis of gender during activities like graduation.</a:t>
            </a:r>
          </a:p>
          <a:p>
            <a:pPr>
              <a:defRPr/>
            </a:pPr>
            <a:endParaRPr lang="en-US" dirty="0" smtClean="0"/>
          </a:p>
          <a:p>
            <a:pPr>
              <a:defRPr/>
            </a:pPr>
            <a:r>
              <a:rPr lang="en-US" dirty="0" smtClean="0"/>
              <a:t>Some students also reported that school personnel promoted gender segregation by academic subjects. Many times, the restrictions imposed a double standard on boys and girls and curtailed opportunities even for students whose gender expression could be considered more traditional. </a:t>
            </a:r>
          </a:p>
          <a:p>
            <a:pPr>
              <a:defRPr/>
            </a:pPr>
            <a:endParaRPr lang="en-US" dirty="0" smtClean="0"/>
          </a:p>
          <a:p>
            <a:pPr>
              <a:defRPr/>
            </a:pPr>
            <a:r>
              <a:rPr lang="en-US" dirty="0" smtClean="0"/>
              <a:t>A sizeable number of students (14.1% of those who responded to the question) also felt limited by policies and practices that sought to restrict or prescribe gender identity, gender roles, and gender expression. Students commonly mentioned gender specific dress codes, such that male students were not allowed to wear “feminine” clothing, and to a slightly lesser extent, female students were not allowed to wear “masculine” clothing. Rules about appropriate dress emerged in everyday school settings, where males were discouraged from wearing jewelry, makeup, and clothes typically worn by women, and women from wearing pants (if skirts or dresses were otherwise required). Many transgender students said that these rules often forced them to present themselves as someone they were not.</a:t>
            </a:r>
          </a:p>
          <a:p>
            <a:pPr>
              <a:defRPr/>
            </a:pPr>
            <a:r>
              <a:rPr lang="en-US" dirty="0" smtClean="0"/>
              <a:t> </a:t>
            </a:r>
          </a:p>
          <a:p>
            <a:pPr>
              <a:defRPr/>
            </a:pPr>
            <a:r>
              <a:rPr lang="en-US" dirty="0" smtClean="0"/>
              <a:t>Gender-specific dress codes were also enforced at official school functions like dances, at which males could not wear dresses and females could not wear tuxedos, and graduation, at which different colored robes were specified by gender (i.e., male color and female color).</a:t>
            </a:r>
          </a:p>
          <a:p>
            <a:pPr>
              <a:defRPr/>
            </a:pPr>
            <a:r>
              <a:rPr lang="en-US" dirty="0" smtClean="0"/>
              <a:t> </a:t>
            </a:r>
          </a:p>
          <a:p>
            <a:pPr>
              <a:defRPr/>
            </a:pPr>
            <a:r>
              <a:rPr lang="en-US" dirty="0" smtClean="0"/>
              <a:t>Many students also noted that, regardless of their current gender identity/expression, students whose legal sex was male (i.e., sex was male according to school documents) were ineligible for distinctions like “Homecoming/Prom Queen,” and students whose legal sex was female were ineligible to run for “Homecoming/Prom King.” These policies/practices posed obvious problems for transgender students, and also reinforced the emphasis on couples composed of one male and one female referenced above.</a:t>
            </a:r>
          </a:p>
          <a:p>
            <a:pPr>
              <a:defRPr/>
            </a:pPr>
            <a:endParaRPr lang="en-US" dirty="0" smtClean="0"/>
          </a:p>
          <a:p>
            <a:pPr>
              <a:defRPr/>
            </a:pPr>
            <a:r>
              <a:rPr lang="en-US" dirty="0" smtClean="0"/>
              <a:t>Gender restrictions also emerged as an issue for transgender students and students with other genders in policies/practices regarding restrooms and locker rooms and in formal recognition in class and other documents. Some students said that they were only permitted to use the bathrooms or locker rooms of their legal sex, which sometimes exposed them to danger from other students or personal discomfort. In addition, schools sometimes maintained rigid policies for sharing rooms on overnight trips or in board schools, which posed problems for transgender students.</a:t>
            </a:r>
          </a:p>
          <a:p>
            <a:pPr>
              <a:defRPr/>
            </a:pPr>
            <a:endParaRPr lang="en-US" dirty="0" smtClean="0"/>
          </a:p>
          <a:p>
            <a:pPr>
              <a:defRPr/>
            </a:pPr>
            <a:r>
              <a:rPr lang="en-US" dirty="0" smtClean="0"/>
              <a:t>In addition, some transgender students said that they felt discriminated against by school forms and documents that provided only binary gender options, or by the refusal of school personnel to address them by their preferred pronouns or nouns</a:t>
            </a:r>
          </a:p>
          <a:p>
            <a:pPr>
              <a:defRPr/>
            </a:pPr>
            <a:endParaRPr lang="en-US" dirty="0" smtClean="0"/>
          </a:p>
          <a:p>
            <a:pPr>
              <a:defRPr/>
            </a:pPr>
            <a:endParaRPr lang="en-US" dirty="0" smtClean="0"/>
          </a:p>
          <a:p>
            <a:pPr>
              <a:defRPr/>
            </a:pPr>
            <a:endParaRPr lang="en-US" dirty="0" smtClean="0"/>
          </a:p>
          <a:p>
            <a:pPr>
              <a:defRPr/>
            </a:pPr>
            <a:endParaRPr lang="en-US" dirty="0"/>
          </a:p>
        </p:txBody>
      </p:sp>
      <p:sp>
        <p:nvSpPr>
          <p:cNvPr id="39940" name="Slide Number Placeholder 3"/>
          <p:cNvSpPr>
            <a:spLocks noGrp="1"/>
          </p:cNvSpPr>
          <p:nvPr>
            <p:ph type="sldNum" sz="quarter" idx="5"/>
          </p:nvPr>
        </p:nvSpPr>
        <p:spPr>
          <a:noFill/>
        </p:spPr>
        <p:txBody>
          <a:bodyPr/>
          <a:lstStyle/>
          <a:p>
            <a:pPr defTabSz="940215"/>
            <a:fld id="{9FAECF28-86DD-4F2A-89B4-4AF81B8611AA}" type="slidenum">
              <a:rPr lang="en-US" smtClean="0">
                <a:ea typeface="ＭＳ Ｐゴシック" pitchFamily="34" charset="-128"/>
              </a:rPr>
              <a:pPr defTabSz="940215"/>
              <a:t>24</a:t>
            </a:fld>
            <a:endParaRPr lang="en-US" smtClean="0">
              <a:ea typeface="ＭＳ Ｐゴシック" pitchFamily="34" charset="-128"/>
            </a:endParaRPr>
          </a:p>
        </p:txBody>
      </p:sp>
    </p:spTree>
    <p:extLst>
      <p:ext uri="{BB962C8B-B14F-4D97-AF65-F5344CB8AC3E}">
        <p14:creationId xmlns:p14="http://schemas.microsoft.com/office/powerpoint/2010/main" val="592600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6045FE-F5B3-4712-B04B-C1117A11F422}" type="datetimeFigureOut">
              <a:rPr lang="en-US" smtClean="0"/>
              <a:t>9/4/16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F95AE4-E1D9-46B8-95DB-D5178290543E}" type="slidenum">
              <a:rPr lang="en-US" smtClean="0"/>
              <a:t>‹#›</a:t>
            </a:fld>
            <a:endParaRPr lang="en-US"/>
          </a:p>
        </p:txBody>
      </p:sp>
    </p:spTree>
    <p:extLst>
      <p:ext uri="{BB962C8B-B14F-4D97-AF65-F5344CB8AC3E}">
        <p14:creationId xmlns:p14="http://schemas.microsoft.com/office/powerpoint/2010/main" val="35608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6045FE-F5B3-4712-B04B-C1117A11F422}" type="datetimeFigureOut">
              <a:rPr lang="en-US" smtClean="0"/>
              <a:t>9/4/16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F95AE4-E1D9-46B8-95DB-D5178290543E}" type="slidenum">
              <a:rPr lang="en-US" smtClean="0"/>
              <a:t>‹#›</a:t>
            </a:fld>
            <a:endParaRPr lang="en-US"/>
          </a:p>
        </p:txBody>
      </p:sp>
    </p:spTree>
    <p:extLst>
      <p:ext uri="{BB962C8B-B14F-4D97-AF65-F5344CB8AC3E}">
        <p14:creationId xmlns:p14="http://schemas.microsoft.com/office/powerpoint/2010/main" val="2596545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6045FE-F5B3-4712-B04B-C1117A11F422}" type="datetimeFigureOut">
              <a:rPr lang="en-US" smtClean="0"/>
              <a:t>9/4/16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F95AE4-E1D9-46B8-95DB-D5178290543E}" type="slidenum">
              <a:rPr lang="en-US" smtClean="0"/>
              <a:t>‹#›</a:t>
            </a:fld>
            <a:endParaRPr lang="en-US"/>
          </a:p>
        </p:txBody>
      </p:sp>
    </p:spTree>
    <p:extLst>
      <p:ext uri="{BB962C8B-B14F-4D97-AF65-F5344CB8AC3E}">
        <p14:creationId xmlns:p14="http://schemas.microsoft.com/office/powerpoint/2010/main" val="4264678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6045FE-F5B3-4712-B04B-C1117A11F422}" type="datetimeFigureOut">
              <a:rPr lang="en-US" smtClean="0"/>
              <a:t>9/4/16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F95AE4-E1D9-46B8-95DB-D5178290543E}" type="slidenum">
              <a:rPr lang="en-US" smtClean="0"/>
              <a:t>‹#›</a:t>
            </a:fld>
            <a:endParaRPr lang="en-US"/>
          </a:p>
        </p:txBody>
      </p:sp>
    </p:spTree>
    <p:extLst>
      <p:ext uri="{BB962C8B-B14F-4D97-AF65-F5344CB8AC3E}">
        <p14:creationId xmlns:p14="http://schemas.microsoft.com/office/powerpoint/2010/main" val="1571258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6045FE-F5B3-4712-B04B-C1117A11F422}" type="datetimeFigureOut">
              <a:rPr lang="en-US" smtClean="0"/>
              <a:t>9/4/16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F95AE4-E1D9-46B8-95DB-D5178290543E}" type="slidenum">
              <a:rPr lang="en-US" smtClean="0"/>
              <a:t>‹#›</a:t>
            </a:fld>
            <a:endParaRPr lang="en-US"/>
          </a:p>
        </p:txBody>
      </p:sp>
    </p:spTree>
    <p:extLst>
      <p:ext uri="{BB962C8B-B14F-4D97-AF65-F5344CB8AC3E}">
        <p14:creationId xmlns:p14="http://schemas.microsoft.com/office/powerpoint/2010/main" val="1261771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6045FE-F5B3-4712-B04B-C1117A11F422}" type="datetimeFigureOut">
              <a:rPr lang="en-US" smtClean="0"/>
              <a:t>9/4/16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F95AE4-E1D9-46B8-95DB-D5178290543E}" type="slidenum">
              <a:rPr lang="en-US" smtClean="0"/>
              <a:t>‹#›</a:t>
            </a:fld>
            <a:endParaRPr lang="en-US"/>
          </a:p>
        </p:txBody>
      </p:sp>
    </p:spTree>
    <p:extLst>
      <p:ext uri="{BB962C8B-B14F-4D97-AF65-F5344CB8AC3E}">
        <p14:creationId xmlns:p14="http://schemas.microsoft.com/office/powerpoint/2010/main" val="2782438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6045FE-F5B3-4712-B04B-C1117A11F422}" type="datetimeFigureOut">
              <a:rPr lang="en-US" smtClean="0"/>
              <a:t>9/4/16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F95AE4-E1D9-46B8-95DB-D5178290543E}" type="slidenum">
              <a:rPr lang="en-US" smtClean="0"/>
              <a:t>‹#›</a:t>
            </a:fld>
            <a:endParaRPr lang="en-US"/>
          </a:p>
        </p:txBody>
      </p:sp>
    </p:spTree>
    <p:extLst>
      <p:ext uri="{BB962C8B-B14F-4D97-AF65-F5344CB8AC3E}">
        <p14:creationId xmlns:p14="http://schemas.microsoft.com/office/powerpoint/2010/main" val="4150189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6045FE-F5B3-4712-B04B-C1117A11F422}" type="datetimeFigureOut">
              <a:rPr lang="en-US" smtClean="0"/>
              <a:t>9/4/16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F95AE4-E1D9-46B8-95DB-D5178290543E}" type="slidenum">
              <a:rPr lang="en-US" smtClean="0"/>
              <a:t>‹#›</a:t>
            </a:fld>
            <a:endParaRPr lang="en-US"/>
          </a:p>
        </p:txBody>
      </p:sp>
    </p:spTree>
    <p:extLst>
      <p:ext uri="{BB962C8B-B14F-4D97-AF65-F5344CB8AC3E}">
        <p14:creationId xmlns:p14="http://schemas.microsoft.com/office/powerpoint/2010/main" val="871235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6045FE-F5B3-4712-B04B-C1117A11F422}" type="datetimeFigureOut">
              <a:rPr lang="en-US" smtClean="0"/>
              <a:t>9/4/16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F95AE4-E1D9-46B8-95DB-D5178290543E}" type="slidenum">
              <a:rPr lang="en-US" smtClean="0"/>
              <a:t>‹#›</a:t>
            </a:fld>
            <a:endParaRPr lang="en-US"/>
          </a:p>
        </p:txBody>
      </p:sp>
    </p:spTree>
    <p:extLst>
      <p:ext uri="{BB962C8B-B14F-4D97-AF65-F5344CB8AC3E}">
        <p14:creationId xmlns:p14="http://schemas.microsoft.com/office/powerpoint/2010/main" val="1608118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6045FE-F5B3-4712-B04B-C1117A11F422}" type="datetimeFigureOut">
              <a:rPr lang="en-US" smtClean="0"/>
              <a:t>9/4/16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F95AE4-E1D9-46B8-95DB-D5178290543E}" type="slidenum">
              <a:rPr lang="en-US" smtClean="0"/>
              <a:t>‹#›</a:t>
            </a:fld>
            <a:endParaRPr lang="en-US"/>
          </a:p>
        </p:txBody>
      </p:sp>
    </p:spTree>
    <p:extLst>
      <p:ext uri="{BB962C8B-B14F-4D97-AF65-F5344CB8AC3E}">
        <p14:creationId xmlns:p14="http://schemas.microsoft.com/office/powerpoint/2010/main" val="3386436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6045FE-F5B3-4712-B04B-C1117A11F422}" type="datetimeFigureOut">
              <a:rPr lang="en-US" smtClean="0"/>
              <a:t>9/4/16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F95AE4-E1D9-46B8-95DB-D5178290543E}" type="slidenum">
              <a:rPr lang="en-US" smtClean="0"/>
              <a:t>‹#›</a:t>
            </a:fld>
            <a:endParaRPr lang="en-US"/>
          </a:p>
        </p:txBody>
      </p:sp>
    </p:spTree>
    <p:extLst>
      <p:ext uri="{BB962C8B-B14F-4D97-AF65-F5344CB8AC3E}">
        <p14:creationId xmlns:p14="http://schemas.microsoft.com/office/powerpoint/2010/main" val="12000346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6045FE-F5B3-4712-B04B-C1117A11F422}" type="datetimeFigureOut">
              <a:rPr lang="en-US" smtClean="0"/>
              <a:t>9/4/16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F95AE4-E1D9-46B8-95DB-D5178290543E}" type="slidenum">
              <a:rPr lang="en-US" smtClean="0"/>
              <a:t>‹#›</a:t>
            </a:fld>
            <a:endParaRPr lang="en-US"/>
          </a:p>
        </p:txBody>
      </p:sp>
    </p:spTree>
    <p:extLst>
      <p:ext uri="{BB962C8B-B14F-4D97-AF65-F5344CB8AC3E}">
        <p14:creationId xmlns:p14="http://schemas.microsoft.com/office/powerpoint/2010/main" val="3715515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6.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ww.spectrumdiversity.org/"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8.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glsen.org/article/educators-support-trans-and-gnc-students" TargetMode="External"/><Relationship Id="rId3" Type="http://schemas.openxmlformats.org/officeDocument/2006/relationships/hyperlink" Target="https://www.genderspectrum.org/studenttransitions/"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www.youtube.com/watch?v=8Ly8rijlt9M"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440362"/>
          </a:xfrm>
        </p:spPr>
        <p:txBody>
          <a:bodyPr/>
          <a:lstStyle/>
          <a:p>
            <a:r>
              <a:rPr lang="en-US" dirty="0" smtClean="0"/>
              <a:t>Addressing Sexual Orientation and Gender Identity Issues in the School Environment</a:t>
            </a:r>
            <a:br>
              <a:rPr lang="en-US" dirty="0" smtClean="0"/>
            </a:br>
            <a:r>
              <a:rPr lang="en-US" dirty="0"/>
              <a:t/>
            </a:r>
            <a:br>
              <a:rPr lang="en-US" dirty="0"/>
            </a:br>
            <a:r>
              <a:rPr lang="en-US" dirty="0" smtClean="0"/>
              <a:t>Safe Schools for All</a:t>
            </a:r>
            <a:br>
              <a:rPr lang="en-US" dirty="0" smtClean="0"/>
            </a:br>
            <a:endParaRPr lang="en-US" dirty="0"/>
          </a:p>
        </p:txBody>
      </p:sp>
    </p:spTree>
    <p:extLst>
      <p:ext uri="{BB962C8B-B14F-4D97-AF65-F5344CB8AC3E}">
        <p14:creationId xmlns:p14="http://schemas.microsoft.com/office/powerpoint/2010/main" val="31728414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
          <p:cNvSpPr/>
          <p:nvPr/>
        </p:nvSpPr>
        <p:spPr>
          <a:xfrm>
            <a:off x="609600" y="228600"/>
            <a:ext cx="8229600" cy="1143000"/>
          </a:xfrm>
          <a:custGeom>
            <a:avLst/>
            <a:gdLst>
              <a:gd name="f0" fmla="val w"/>
              <a:gd name="f1" fmla="val h"/>
              <a:gd name="f2" fmla="val 0"/>
              <a:gd name="f3" fmla="val 21600"/>
              <a:gd name="f4" fmla="*/ f0 1 21600"/>
              <a:gd name="f5" fmla="*/ f1 1 21600"/>
              <a:gd name="f6" fmla="+- f3 0 f2"/>
              <a:gd name="f7" fmla="*/ f6 1 21600"/>
              <a:gd name="f8" fmla="*/ f2 1 f7"/>
              <a:gd name="f9" fmla="*/ f3 1 f7"/>
              <a:gd name="f10" fmla="*/ f8 f4 1"/>
              <a:gd name="f11" fmla="*/ f9 f4 1"/>
              <a:gd name="f12" fmla="*/ f9 f5 1"/>
              <a:gd name="f13" fmla="*/ f8 f5 1"/>
            </a:gdLst>
            <a:ahLst/>
            <a:cxnLst>
              <a:cxn ang="3cd4">
                <a:pos x="hc" y="t"/>
              </a:cxn>
              <a:cxn ang="0">
                <a:pos x="r" y="vc"/>
              </a:cxn>
              <a:cxn ang="cd4">
                <a:pos x="hc" y="b"/>
              </a:cxn>
              <a:cxn ang="cd2">
                <a:pos x="l" y="vc"/>
              </a:cxn>
            </a:cxnLst>
            <a:rect l="f10" t="f13" r="f11" b="f12"/>
            <a:pathLst>
              <a:path w="21600" h="21600">
                <a:moveTo>
                  <a:pt x="f2" y="f2"/>
                </a:moveTo>
                <a:lnTo>
                  <a:pt x="f3" y="f2"/>
                </a:lnTo>
                <a:lnTo>
                  <a:pt x="f3" y="f3"/>
                </a:lnTo>
                <a:lnTo>
                  <a:pt x="f2" y="f3"/>
                </a:lnTo>
                <a:lnTo>
                  <a:pt x="f2" y="f2"/>
                </a:lnTo>
                <a:close/>
              </a:path>
            </a:pathLst>
          </a:custGeom>
          <a:noFill/>
          <a:ln>
            <a:noFill/>
            <a:prstDash val="solid"/>
          </a:ln>
        </p:spPr>
        <p:txBody>
          <a:bodyPr anchor="ctr" anchorCtr="1"/>
          <a:lstStyle/>
          <a:p>
            <a:pPr algn="ctr" fontAlgn="auto">
              <a:spcBef>
                <a:spcPts val="0"/>
              </a:spcBef>
              <a:spcAft>
                <a:spcPts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800" b="0" i="0" u="none" strike="noStrike" kern="0" cap="none" spc="0" baseline="0">
                <a:solidFill>
                  <a:srgbClr val="000000"/>
                </a:solidFill>
                <a:uFillTx/>
              </a:defRPr>
            </a:pPr>
            <a:r>
              <a:rPr lang="en-US" sz="3200" b="1">
                <a:solidFill>
                  <a:srgbClr val="000000"/>
                </a:solidFill>
                <a:effectLst>
                  <a:outerShdw dist="17962" dir="2700000">
                    <a:srgbClr val="000000"/>
                  </a:outerShdw>
                </a:effectLst>
                <a:latin typeface="Tempus Sans ITC" pitchFamily="82"/>
                <a:ea typeface="MS Gothic" pitchFamily="2"/>
                <a:cs typeface="MS Gothic" pitchFamily="2"/>
              </a:rPr>
              <a:t>Common Reasons for Bullying and Harassment in School</a:t>
            </a:r>
          </a:p>
        </p:txBody>
      </p:sp>
      <p:sp>
        <p:nvSpPr>
          <p:cNvPr id="29699" name="Freeform 2"/>
          <p:cNvSpPr>
            <a:spLocks noChangeArrowheads="1"/>
          </p:cNvSpPr>
          <p:nvPr/>
        </p:nvSpPr>
        <p:spPr bwMode="auto">
          <a:xfrm>
            <a:off x="0" y="1219200"/>
            <a:ext cx="9144000" cy="965200"/>
          </a:xfrm>
          <a:custGeom>
            <a:avLst/>
            <a:gdLst>
              <a:gd name="T0" fmla="*/ 4572000 w 21600"/>
              <a:gd name="T1" fmla="*/ 0 h 21600"/>
              <a:gd name="T2" fmla="*/ 9144000 w 21600"/>
              <a:gd name="T3" fmla="*/ 482579 h 21600"/>
              <a:gd name="T4" fmla="*/ 4572000 w 21600"/>
              <a:gd name="T5" fmla="*/ 965158 h 21600"/>
              <a:gd name="T6" fmla="*/ 0 w 21600"/>
              <a:gd name="T7" fmla="*/ 482579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spcBef>
                <a:spcPts val="625"/>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000" b="1">
              <a:solidFill>
                <a:srgbClr val="000000"/>
              </a:solidFill>
              <a:ea typeface="MS Gothic" pitchFamily="49" charset="-128"/>
              <a:cs typeface="Arial" charset="0"/>
            </a:endParaRPr>
          </a:p>
          <a:p>
            <a:pPr algn="ctr">
              <a:lnSpc>
                <a:spcPct val="80000"/>
              </a:lnSpc>
              <a:spcBef>
                <a:spcPts val="4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b="1">
                <a:solidFill>
                  <a:srgbClr val="000000"/>
                </a:solidFill>
                <a:ea typeface="MS Gothic" pitchFamily="49" charset="-128"/>
                <a:cs typeface="Arial" charset="0"/>
              </a:rPr>
              <a:t>Most common reasons students were bullied and harassed in school:</a:t>
            </a:r>
          </a:p>
          <a:p>
            <a:pPr>
              <a:lnSpc>
                <a:spcPct val="80000"/>
              </a:lnSpc>
              <a:spcBef>
                <a:spcPts val="4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000" b="1">
              <a:solidFill>
                <a:srgbClr val="000000"/>
              </a:solidFill>
              <a:ea typeface="MS Gothic" pitchFamily="49" charset="-128"/>
              <a:cs typeface="Arial" charset="0"/>
            </a:endParaRPr>
          </a:p>
        </p:txBody>
      </p:sp>
      <p:pic>
        <p:nvPicPr>
          <p:cNvPr id="29700"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905000"/>
            <a:ext cx="8178800" cy="342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5105400"/>
            <a:ext cx="221297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2" name="Freeform 5"/>
          <p:cNvSpPr>
            <a:spLocks noChangeArrowheads="1"/>
          </p:cNvSpPr>
          <p:nvPr/>
        </p:nvSpPr>
        <p:spPr bwMode="auto">
          <a:xfrm>
            <a:off x="0" y="5486400"/>
            <a:ext cx="9144000" cy="276225"/>
          </a:xfrm>
          <a:custGeom>
            <a:avLst/>
            <a:gdLst>
              <a:gd name="T0" fmla="*/ 4572000 w 21600"/>
              <a:gd name="T1" fmla="*/ 0 h 21600"/>
              <a:gd name="T2" fmla="*/ 9144000 w 21600"/>
              <a:gd name="T3" fmla="*/ 138239 h 21600"/>
              <a:gd name="T4" fmla="*/ 4572000 w 21600"/>
              <a:gd name="T5" fmla="*/ 276477 h 21600"/>
              <a:gd name="T6" fmla="*/ 0 w 21600"/>
              <a:gd name="T7" fmla="*/ 138239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4" tIns="46798" rIns="90004" bIns="46798" anchorCtr="1">
            <a:spAutoFit/>
          </a:bodyPr>
          <a:lstStyle/>
          <a:p>
            <a:pPr algn="ctr" hangingPunct="0">
              <a:spcBef>
                <a:spcPts val="7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200" b="1" i="1">
                <a:solidFill>
                  <a:srgbClr val="000000"/>
                </a:solidFill>
                <a:latin typeface="Verdana" pitchFamily="34" charset="0"/>
                <a:cs typeface="Arial" charset="0"/>
              </a:rPr>
              <a:t>From Teasing to Torment: School Climate in America, A Survey of Students and Teachers 2005</a:t>
            </a:r>
          </a:p>
        </p:txBody>
      </p:sp>
    </p:spTree>
    <p:extLst>
      <p:ext uri="{BB962C8B-B14F-4D97-AF65-F5344CB8AC3E}">
        <p14:creationId xmlns:p14="http://schemas.microsoft.com/office/powerpoint/2010/main" val="224870372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 name="image3.jpeg"/>
          <p:cNvPicPr/>
          <p:nvPr/>
        </p:nvPicPr>
        <p:blipFill>
          <a:blip r:embed="rId2">
            <a:extLst/>
          </a:blip>
          <a:srcRect b="12757"/>
          <a:stretch>
            <a:fillRect/>
          </a:stretch>
        </p:blipFill>
        <p:spPr>
          <a:xfrm>
            <a:off x="1219200" y="-2"/>
            <a:ext cx="7010400" cy="6858002"/>
          </a:xfrm>
          <a:prstGeom prst="rect">
            <a:avLst/>
          </a:prstGeom>
          <a:ln w="12700">
            <a:miter lim="400000"/>
          </a:ln>
        </p:spPr>
      </p:pic>
    </p:spTree>
    <p:extLst>
      <p:ext uri="{BB962C8B-B14F-4D97-AF65-F5344CB8AC3E}">
        <p14:creationId xmlns:p14="http://schemas.microsoft.com/office/powerpoint/2010/main" val="587316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5.jpeg"/>
          <p:cNvPicPr/>
          <p:nvPr/>
        </p:nvPicPr>
        <p:blipFill>
          <a:blip r:embed="rId2">
            <a:extLst/>
          </a:blip>
          <a:srcRect b="12023"/>
          <a:stretch>
            <a:fillRect/>
          </a:stretch>
        </p:blipFill>
        <p:spPr>
          <a:xfrm>
            <a:off x="1219200" y="0"/>
            <a:ext cx="6934200" cy="6858000"/>
          </a:xfrm>
          <a:prstGeom prst="rect">
            <a:avLst/>
          </a:prstGeom>
          <a:ln w="12700">
            <a:miter lim="400000"/>
          </a:ln>
        </p:spPr>
      </p:pic>
    </p:spTree>
    <p:extLst>
      <p:ext uri="{BB962C8B-B14F-4D97-AF65-F5344CB8AC3E}">
        <p14:creationId xmlns:p14="http://schemas.microsoft.com/office/powerpoint/2010/main" val="814241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 name="image4.jpeg"/>
          <p:cNvPicPr/>
          <p:nvPr/>
        </p:nvPicPr>
        <p:blipFill>
          <a:blip r:embed="rId3">
            <a:extLst/>
          </a:blip>
          <a:srcRect b="12125"/>
          <a:stretch>
            <a:fillRect/>
          </a:stretch>
        </p:blipFill>
        <p:spPr>
          <a:xfrm>
            <a:off x="1295400" y="0"/>
            <a:ext cx="6943983" cy="6858000"/>
          </a:xfrm>
          <a:prstGeom prst="rect">
            <a:avLst/>
          </a:prstGeom>
          <a:ln w="12700">
            <a:miter lim="400000"/>
          </a:ln>
        </p:spPr>
      </p:pic>
    </p:spTree>
    <p:extLst>
      <p:ext uri="{BB962C8B-B14F-4D97-AF65-F5344CB8AC3E}">
        <p14:creationId xmlns:p14="http://schemas.microsoft.com/office/powerpoint/2010/main" val="4041489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fontScale="90000"/>
          </a:bodyPr>
          <a:lstStyle/>
          <a:p>
            <a:pPr algn="l"/>
            <a:r>
              <a:rPr lang="en-US" b="1" dirty="0" smtClean="0"/>
              <a:t/>
            </a:r>
            <a:br>
              <a:rPr lang="en-US" b="1" dirty="0" smtClean="0"/>
            </a:br>
            <a:r>
              <a:rPr lang="en-US" b="1" dirty="0"/>
              <a:t/>
            </a:r>
            <a:br>
              <a:rPr lang="en-US" b="1" dirty="0"/>
            </a:br>
            <a:endParaRPr lang="en-US" dirty="0"/>
          </a:p>
        </p:txBody>
      </p:sp>
      <p:sp>
        <p:nvSpPr>
          <p:cNvPr id="2" name="Subtitle 1"/>
          <p:cNvSpPr>
            <a:spLocks noGrp="1"/>
          </p:cNvSpPr>
          <p:nvPr>
            <p:ph type="subTitle" idx="1"/>
          </p:nvPr>
        </p:nvSpPr>
        <p:spPr>
          <a:xfrm>
            <a:off x="1143000" y="609600"/>
            <a:ext cx="7239000" cy="5715000"/>
          </a:xfrm>
        </p:spPr>
        <p:txBody>
          <a:bodyPr>
            <a:normAutofit lnSpcReduction="10000"/>
          </a:bodyPr>
          <a:lstStyle/>
          <a:p>
            <a:pPr algn="l"/>
            <a:r>
              <a:rPr lang="en-US" dirty="0" smtClean="0">
                <a:solidFill>
                  <a:schemeClr val="tx1">
                    <a:lumMod val="95000"/>
                    <a:lumOff val="5000"/>
                  </a:schemeClr>
                </a:solidFill>
              </a:rPr>
              <a:t>What are the </a:t>
            </a:r>
            <a:r>
              <a:rPr lang="en-US" dirty="0" smtClean="0">
                <a:solidFill>
                  <a:srgbClr val="FF0000"/>
                </a:solidFill>
              </a:rPr>
              <a:t>policies and practices </a:t>
            </a:r>
            <a:r>
              <a:rPr lang="en-US" dirty="0" smtClean="0">
                <a:solidFill>
                  <a:schemeClr val="tx1">
                    <a:lumMod val="95000"/>
                    <a:lumOff val="5000"/>
                  </a:schemeClr>
                </a:solidFill>
              </a:rPr>
              <a:t>that can turn this experience around for </a:t>
            </a:r>
            <a:r>
              <a:rPr lang="en-US" dirty="0" smtClean="0">
                <a:solidFill>
                  <a:srgbClr val="FF0000"/>
                </a:solidFill>
              </a:rPr>
              <a:t>LGBTQ students </a:t>
            </a:r>
            <a:r>
              <a:rPr lang="en-US" dirty="0" smtClean="0">
                <a:solidFill>
                  <a:schemeClr val="tx1">
                    <a:lumMod val="95000"/>
                    <a:lumOff val="5000"/>
                  </a:schemeClr>
                </a:solidFill>
              </a:rPr>
              <a:t>and </a:t>
            </a:r>
            <a:r>
              <a:rPr lang="en-US" dirty="0" smtClean="0">
                <a:solidFill>
                  <a:srgbClr val="FF0000"/>
                </a:solidFill>
              </a:rPr>
              <a:t>signal to everyone </a:t>
            </a:r>
            <a:r>
              <a:rPr lang="en-US" dirty="0" smtClean="0">
                <a:solidFill>
                  <a:schemeClr val="tx1">
                    <a:lumMod val="95000"/>
                    <a:lumOff val="5000"/>
                  </a:schemeClr>
                </a:solidFill>
              </a:rPr>
              <a:t>in the school community that</a:t>
            </a:r>
            <a:r>
              <a:rPr lang="en-US" dirty="0">
                <a:solidFill>
                  <a:schemeClr val="tx1">
                    <a:lumMod val="95000"/>
                    <a:lumOff val="5000"/>
                  </a:schemeClr>
                </a:solidFill>
              </a:rPr>
              <a:t> r</a:t>
            </a:r>
            <a:r>
              <a:rPr lang="en-US" dirty="0" smtClean="0">
                <a:solidFill>
                  <a:schemeClr val="tx1">
                    <a:lumMod val="95000"/>
                    <a:lumOff val="5000"/>
                  </a:schemeClr>
                </a:solidFill>
              </a:rPr>
              <a:t>espect for all regardless of sexual orientation or gender identity/expression is the standard  in this district?</a:t>
            </a:r>
          </a:p>
          <a:p>
            <a:pPr algn="l"/>
            <a:endParaRPr lang="en-US" dirty="0" smtClean="0">
              <a:solidFill>
                <a:schemeClr val="tx1">
                  <a:lumMod val="95000"/>
                  <a:lumOff val="5000"/>
                </a:schemeClr>
              </a:solidFill>
            </a:endParaRPr>
          </a:p>
          <a:p>
            <a:pPr algn="l"/>
            <a:r>
              <a:rPr lang="en-US" dirty="0" smtClean="0">
                <a:solidFill>
                  <a:schemeClr val="tx1">
                    <a:lumMod val="95000"/>
                    <a:lumOff val="5000"/>
                  </a:schemeClr>
                </a:solidFill>
              </a:rPr>
              <a:t>What does the </a:t>
            </a:r>
            <a:r>
              <a:rPr lang="en-US" dirty="0" smtClean="0">
                <a:solidFill>
                  <a:srgbClr val="FF0000"/>
                </a:solidFill>
              </a:rPr>
              <a:t>research</a:t>
            </a:r>
            <a:r>
              <a:rPr lang="en-US" dirty="0" smtClean="0">
                <a:solidFill>
                  <a:schemeClr val="tx1">
                    <a:lumMod val="95000"/>
                    <a:lumOff val="5000"/>
                  </a:schemeClr>
                </a:solidFill>
              </a:rPr>
              <a:t> show?</a:t>
            </a:r>
          </a:p>
          <a:p>
            <a:pPr algn="l"/>
            <a:endParaRPr lang="en-US" dirty="0">
              <a:solidFill>
                <a:schemeClr val="tx1">
                  <a:lumMod val="95000"/>
                  <a:lumOff val="5000"/>
                </a:schemeClr>
              </a:solidFill>
            </a:endParaRPr>
          </a:p>
          <a:p>
            <a:pPr algn="l"/>
            <a:r>
              <a:rPr lang="en-US" dirty="0" smtClean="0">
                <a:solidFill>
                  <a:schemeClr val="tx1">
                    <a:lumMod val="95000"/>
                    <a:lumOff val="5000"/>
                  </a:schemeClr>
                </a:solidFill>
              </a:rPr>
              <a:t>What are the </a:t>
            </a:r>
            <a:r>
              <a:rPr lang="en-US" dirty="0" smtClean="0">
                <a:solidFill>
                  <a:srgbClr val="FF0000"/>
                </a:solidFill>
              </a:rPr>
              <a:t>best practices</a:t>
            </a:r>
            <a:r>
              <a:rPr lang="en-US" dirty="0" smtClean="0">
                <a:solidFill>
                  <a:schemeClr val="tx1">
                    <a:lumMod val="95000"/>
                    <a:lumOff val="5000"/>
                  </a:schemeClr>
                </a:solidFill>
              </a:rPr>
              <a:t>?</a:t>
            </a:r>
            <a:endParaRPr lang="en-US" dirty="0">
              <a:solidFill>
                <a:schemeClr val="tx1">
                  <a:lumMod val="95000"/>
                  <a:lumOff val="5000"/>
                </a:schemeClr>
              </a:solidFill>
            </a:endParaRPr>
          </a:p>
          <a:p>
            <a:pPr algn="l"/>
            <a:endParaRPr lang="en-US" dirty="0">
              <a:solidFill>
                <a:schemeClr val="tx1">
                  <a:lumMod val="95000"/>
                  <a:lumOff val="5000"/>
                </a:schemeClr>
              </a:solidFill>
            </a:endParaRPr>
          </a:p>
        </p:txBody>
      </p:sp>
    </p:spTree>
    <p:extLst>
      <p:ext uri="{BB962C8B-B14F-4D97-AF65-F5344CB8AC3E}">
        <p14:creationId xmlns:p14="http://schemas.microsoft.com/office/powerpoint/2010/main" val="10220754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reeform 1"/>
          <p:cNvSpPr>
            <a:spLocks/>
          </p:cNvSpPr>
          <p:nvPr/>
        </p:nvSpPr>
        <p:spPr bwMode="auto">
          <a:xfrm>
            <a:off x="426720" y="381000"/>
            <a:ext cx="8229600" cy="838200"/>
          </a:xfrm>
          <a:custGeom>
            <a:avLst/>
            <a:gdLst>
              <a:gd name="T0" fmla="*/ 4114800 w 21600"/>
              <a:gd name="T1" fmla="*/ 0 h 21600"/>
              <a:gd name="T2" fmla="*/ 8229600 w 21600"/>
              <a:gd name="T3" fmla="*/ 571500 h 21600"/>
              <a:gd name="T4" fmla="*/ 4114800 w 21600"/>
              <a:gd name="T5" fmla="*/ 1143000 h 21600"/>
              <a:gd name="T6" fmla="*/ 0 w 21600"/>
              <a:gd name="T7" fmla="*/ 57150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b="1">
                <a:ea typeface="MS Gothic" pitchFamily="49" charset="-128"/>
              </a:rPr>
              <a:t>GLSEN recommends:</a:t>
            </a:r>
          </a:p>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b="1">
                <a:solidFill>
                  <a:srgbClr val="FF0000"/>
                </a:solidFill>
                <a:latin typeface="Tempus Sans ITC" pitchFamily="82" charset="0"/>
                <a:ea typeface="MS Gothic" pitchFamily="49" charset="-128"/>
              </a:rPr>
              <a:t> </a:t>
            </a:r>
          </a:p>
        </p:txBody>
      </p:sp>
      <p:sp>
        <p:nvSpPr>
          <p:cNvPr id="3" name="Freeform 2"/>
          <p:cNvSpPr>
            <a:spLocks/>
          </p:cNvSpPr>
          <p:nvPr/>
        </p:nvSpPr>
        <p:spPr bwMode="auto">
          <a:xfrm>
            <a:off x="381000" y="800100"/>
            <a:ext cx="8229600" cy="6237288"/>
          </a:xfrm>
          <a:custGeom>
            <a:avLst/>
            <a:gdLst>
              <a:gd name="T0" fmla="*/ 4114800 w 21600"/>
              <a:gd name="T1" fmla="*/ 0 h 21600"/>
              <a:gd name="T2" fmla="*/ 8229600 w 21600"/>
              <a:gd name="T3" fmla="*/ 3004344 h 21600"/>
              <a:gd name="T4" fmla="*/ 4114800 w 21600"/>
              <a:gd name="T5" fmla="*/ 6008688 h 21600"/>
              <a:gd name="T6" fmla="*/ 0 w 21600"/>
              <a:gd name="T7" fmla="*/ 3004344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1"/>
          <a:lstStyle/>
          <a:p>
            <a:pPr>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400" dirty="0">
                <a:solidFill>
                  <a:srgbClr val="000000"/>
                </a:solidFill>
                <a:ea typeface="MS Gothic" pitchFamily="49" charset="-128"/>
                <a:cs typeface="Arial" charset="0"/>
              </a:rPr>
              <a:t>Adopt and implement a COMPREHENSIVE ANTI-BULLYING POLICY that enumerates categories such as race, gender, ethnicity, religion, sexual orientation and gender expression/identity.    </a:t>
            </a:r>
          </a:p>
          <a:p>
            <a:pPr>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 dirty="0">
                <a:solidFill>
                  <a:srgbClr val="000000"/>
                </a:solidFill>
                <a:ea typeface="MS Gothic" pitchFamily="49" charset="-128"/>
                <a:cs typeface="Arial" charset="0"/>
              </a:rPr>
              <a:t>      </a:t>
            </a:r>
          </a:p>
          <a:p>
            <a:pPr>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400" dirty="0">
                <a:solidFill>
                  <a:srgbClr val="000000"/>
                </a:solidFill>
                <a:ea typeface="MS Gothic" pitchFamily="49" charset="-128"/>
                <a:cs typeface="Arial" charset="0"/>
              </a:rPr>
              <a:t>REQUIRE STAFF TRAININGS to enable school staff to identify and address anti-LGBT name-calling, bullying, and harassment </a:t>
            </a:r>
            <a:r>
              <a:rPr lang="en-US" sz="3400" dirty="0" smtClean="0">
                <a:solidFill>
                  <a:srgbClr val="000000"/>
                </a:solidFill>
                <a:ea typeface="MS Gothic" pitchFamily="49" charset="-128"/>
                <a:cs typeface="Arial" charset="0"/>
              </a:rPr>
              <a:t>effectively</a:t>
            </a:r>
            <a:r>
              <a:rPr lang="en-US" sz="3400" dirty="0">
                <a:solidFill>
                  <a:srgbClr val="000000"/>
                </a:solidFill>
                <a:ea typeface="MS Gothic" pitchFamily="49" charset="-128"/>
                <a:cs typeface="Arial" charset="0"/>
              </a:rPr>
              <a:t> </a:t>
            </a:r>
            <a:r>
              <a:rPr lang="en-US" sz="3400" dirty="0" smtClean="0">
                <a:solidFill>
                  <a:srgbClr val="000000"/>
                </a:solidFill>
                <a:ea typeface="MS Gothic" pitchFamily="49" charset="-128"/>
                <a:cs typeface="Arial" charset="0"/>
              </a:rPr>
              <a:t>and work toward an inclusive curriculum</a:t>
            </a:r>
            <a:endParaRPr lang="en-US" sz="3400" dirty="0">
              <a:solidFill>
                <a:srgbClr val="000000"/>
              </a:solidFill>
              <a:ea typeface="MS Gothic" pitchFamily="49" charset="-128"/>
              <a:cs typeface="Arial" charset="0"/>
            </a:endParaRPr>
          </a:p>
          <a:p>
            <a:pPr>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3400" dirty="0">
              <a:solidFill>
                <a:srgbClr val="000000"/>
              </a:solidFill>
              <a:ea typeface="MS Gothic" pitchFamily="49" charset="-128"/>
              <a:cs typeface="Arial" charset="0"/>
            </a:endParaRPr>
          </a:p>
          <a:p>
            <a:pPr>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6000" dirty="0">
                <a:solidFill>
                  <a:srgbClr val="000000"/>
                </a:solidFill>
                <a:ea typeface="MS Gothic" pitchFamily="49" charset="-128"/>
                <a:cs typeface="Arial" charset="0"/>
              </a:rPr>
              <a:t> </a:t>
            </a:r>
          </a:p>
        </p:txBody>
      </p:sp>
      <p:pic>
        <p:nvPicPr>
          <p:cNvPr id="9220" name="Picture 5" descr="GLSEN_CNJ"/>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5791200"/>
            <a:ext cx="2362200" cy="79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703119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reeform 1"/>
          <p:cNvSpPr>
            <a:spLocks/>
          </p:cNvSpPr>
          <p:nvPr/>
        </p:nvSpPr>
        <p:spPr bwMode="auto">
          <a:xfrm>
            <a:off x="457200" y="381000"/>
            <a:ext cx="8229600" cy="1143000"/>
          </a:xfrm>
          <a:custGeom>
            <a:avLst/>
            <a:gdLst>
              <a:gd name="T0" fmla="*/ 4114800 w 21600"/>
              <a:gd name="T1" fmla="*/ 0 h 21600"/>
              <a:gd name="T2" fmla="*/ 8229600 w 21600"/>
              <a:gd name="T3" fmla="*/ 571500 h 21600"/>
              <a:gd name="T4" fmla="*/ 4114800 w 21600"/>
              <a:gd name="T5" fmla="*/ 1143000 h 21600"/>
              <a:gd name="T6" fmla="*/ 0 w 21600"/>
              <a:gd name="T7" fmla="*/ 57150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b="1">
                <a:ea typeface="MS Gothic" pitchFamily="49" charset="-128"/>
              </a:rPr>
              <a:t>GLSEN recommends:</a:t>
            </a:r>
          </a:p>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400" b="1">
                <a:solidFill>
                  <a:srgbClr val="FF0000"/>
                </a:solidFill>
                <a:latin typeface="Tempus Sans ITC" pitchFamily="82" charset="0"/>
                <a:ea typeface="MS Gothic" pitchFamily="49" charset="-128"/>
              </a:rPr>
              <a:t> </a:t>
            </a:r>
          </a:p>
        </p:txBody>
      </p:sp>
      <p:sp>
        <p:nvSpPr>
          <p:cNvPr id="3" name="Freeform 2"/>
          <p:cNvSpPr>
            <a:spLocks/>
          </p:cNvSpPr>
          <p:nvPr/>
        </p:nvSpPr>
        <p:spPr bwMode="auto">
          <a:xfrm>
            <a:off x="381000" y="1447800"/>
            <a:ext cx="8229600" cy="6008688"/>
          </a:xfrm>
          <a:custGeom>
            <a:avLst/>
            <a:gdLst>
              <a:gd name="T0" fmla="*/ 4114800 w 21600"/>
              <a:gd name="T1" fmla="*/ 0 h 21600"/>
              <a:gd name="T2" fmla="*/ 8229600 w 21600"/>
              <a:gd name="T3" fmla="*/ 3004344 h 21600"/>
              <a:gd name="T4" fmla="*/ 4114800 w 21600"/>
              <a:gd name="T5" fmla="*/ 6008688 h 21600"/>
              <a:gd name="T6" fmla="*/ 0 w 21600"/>
              <a:gd name="T7" fmla="*/ 3004344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1"/>
          <a:lstStyle/>
          <a:p>
            <a:pPr>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000000"/>
                </a:solidFill>
                <a:ea typeface="MS Gothic" pitchFamily="49" charset="-128"/>
                <a:cs typeface="Arial" charset="0"/>
              </a:rPr>
              <a:t>SUPPORT STUDENT EFFORTS  to address anti-LGBT harassment such as the establishment of a GAY STRAIGHT </a:t>
            </a:r>
            <a:r>
              <a:rPr lang="en-US" sz="3200" dirty="0" smtClean="0">
                <a:solidFill>
                  <a:srgbClr val="000000"/>
                </a:solidFill>
                <a:ea typeface="MS Gothic" pitchFamily="49" charset="-128"/>
                <a:cs typeface="Arial" charset="0"/>
              </a:rPr>
              <a:t>ALLIANCE.</a:t>
            </a:r>
            <a:endParaRPr lang="en-US" sz="3200" dirty="0">
              <a:solidFill>
                <a:srgbClr val="000000"/>
              </a:solidFill>
              <a:ea typeface="MS Gothic" pitchFamily="49" charset="-128"/>
              <a:cs typeface="Arial" charset="0"/>
            </a:endParaRPr>
          </a:p>
          <a:p>
            <a:pPr>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dirty="0">
              <a:solidFill>
                <a:srgbClr val="000000"/>
              </a:solidFill>
              <a:ea typeface="MS Gothic" pitchFamily="49" charset="-128"/>
              <a:cs typeface="Arial" charset="0"/>
            </a:endParaRPr>
          </a:p>
          <a:p>
            <a:pPr>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000000"/>
                </a:solidFill>
                <a:ea typeface="MS Gothic" pitchFamily="49" charset="-128"/>
                <a:cs typeface="Arial" charset="0"/>
              </a:rPr>
              <a:t>INSTITUTE AGE-APPROPRIATE, INCLUSIVE CURRICULA to help students understand and respect difference within the school community and society as a whole</a:t>
            </a:r>
            <a:r>
              <a:rPr lang="en-US" sz="2800" dirty="0">
                <a:solidFill>
                  <a:srgbClr val="000000"/>
                </a:solidFill>
                <a:ea typeface="MS Gothic" pitchFamily="49" charset="-128"/>
                <a:cs typeface="Arial" charset="0"/>
              </a:rPr>
              <a:t>.</a:t>
            </a:r>
          </a:p>
          <a:p>
            <a:pPr>
              <a:spcBef>
                <a:spcPts val="70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6000" dirty="0">
                <a:solidFill>
                  <a:srgbClr val="000000"/>
                </a:solidFill>
                <a:ea typeface="MS Gothic" pitchFamily="49" charset="-128"/>
                <a:cs typeface="Arial" charset="0"/>
              </a:rPr>
              <a:t> </a:t>
            </a:r>
          </a:p>
        </p:txBody>
      </p:sp>
      <p:pic>
        <p:nvPicPr>
          <p:cNvPr id="5" name="Picture 5" descr="GLSEN_CNJ"/>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5791200"/>
            <a:ext cx="2362200" cy="79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727875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667000"/>
            <a:ext cx="8229600" cy="1143000"/>
          </a:xfrm>
        </p:spPr>
        <p:txBody>
          <a:bodyPr>
            <a:normAutofit/>
          </a:bodyPr>
          <a:lstStyle/>
          <a:p>
            <a:r>
              <a:rPr lang="en-US" sz="5400" dirty="0" smtClean="0"/>
              <a:t>Law and policy</a:t>
            </a:r>
            <a:endParaRPr lang="en-US" sz="5400" dirty="0"/>
          </a:p>
        </p:txBody>
      </p:sp>
    </p:spTree>
    <p:extLst>
      <p:ext uri="{BB962C8B-B14F-4D97-AF65-F5344CB8AC3E}">
        <p14:creationId xmlns:p14="http://schemas.microsoft.com/office/powerpoint/2010/main" val="10720242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762001"/>
            <a:ext cx="7772400" cy="1828799"/>
          </a:xfrm>
        </p:spPr>
        <p:txBody>
          <a:bodyPr/>
          <a:lstStyle/>
          <a:p>
            <a:r>
              <a:rPr lang="en-US" dirty="0" smtClean="0"/>
              <a:t>Standing on firm legal ground</a:t>
            </a:r>
            <a:endParaRPr lang="en-US" dirty="0"/>
          </a:p>
        </p:txBody>
      </p:sp>
      <p:sp>
        <p:nvSpPr>
          <p:cNvPr id="4" name="Subtitle 3"/>
          <p:cNvSpPr>
            <a:spLocks noGrp="1"/>
          </p:cNvSpPr>
          <p:nvPr>
            <p:ph type="subTitle" idx="1"/>
          </p:nvPr>
        </p:nvSpPr>
        <p:spPr>
          <a:xfrm>
            <a:off x="1219200" y="2362200"/>
            <a:ext cx="6400800" cy="3810000"/>
          </a:xfrm>
        </p:spPr>
        <p:txBody>
          <a:bodyPr>
            <a:normAutofit fontScale="92500" lnSpcReduction="10000"/>
          </a:bodyPr>
          <a:lstStyle/>
          <a:p>
            <a:pPr algn="l"/>
            <a:r>
              <a:rPr lang="en-US" b="1" dirty="0" smtClean="0">
                <a:solidFill>
                  <a:schemeClr val="tx1">
                    <a:lumMod val="95000"/>
                    <a:lumOff val="5000"/>
                  </a:schemeClr>
                </a:solidFill>
              </a:rPr>
              <a:t>NJ Law Against Discrimination </a:t>
            </a:r>
            <a:r>
              <a:rPr lang="en-US" dirty="0" smtClean="0">
                <a:solidFill>
                  <a:schemeClr val="tx1">
                    <a:lumMod val="95000"/>
                    <a:lumOff val="5000"/>
                  </a:schemeClr>
                </a:solidFill>
              </a:rPr>
              <a:t>---Unlawful to subject people to differential treatment based on race, creed, color, national origin. . . </a:t>
            </a:r>
          </a:p>
          <a:p>
            <a:pPr marL="457200" indent="-457200" algn="l">
              <a:buFont typeface="Arial" panose="020B0604020202020204" pitchFamily="34" charset="0"/>
              <a:buChar char="•"/>
            </a:pPr>
            <a:r>
              <a:rPr lang="en-US" dirty="0" smtClean="0">
                <a:solidFill>
                  <a:schemeClr val="tx1">
                    <a:lumMod val="95000"/>
                    <a:lumOff val="5000"/>
                  </a:schemeClr>
                </a:solidFill>
              </a:rPr>
              <a:t>Amended in 1992 to include </a:t>
            </a:r>
            <a:r>
              <a:rPr lang="en-US" i="1" dirty="0" smtClean="0">
                <a:solidFill>
                  <a:schemeClr val="tx1">
                    <a:lumMod val="95000"/>
                    <a:lumOff val="5000"/>
                  </a:schemeClr>
                </a:solidFill>
              </a:rPr>
              <a:t>sexual orientation</a:t>
            </a:r>
            <a:endParaRPr lang="en-US" sz="1000" i="1" dirty="0">
              <a:solidFill>
                <a:schemeClr val="tx1">
                  <a:lumMod val="95000"/>
                  <a:lumOff val="5000"/>
                </a:schemeClr>
              </a:solidFill>
            </a:endParaRPr>
          </a:p>
          <a:p>
            <a:pPr marL="457200" indent="-457200" algn="l">
              <a:buFont typeface="Arial" panose="020B0604020202020204" pitchFamily="34" charset="0"/>
              <a:buChar char="•"/>
            </a:pPr>
            <a:r>
              <a:rPr lang="en-US" dirty="0">
                <a:solidFill>
                  <a:schemeClr val="tx1">
                    <a:lumMod val="95000"/>
                    <a:lumOff val="5000"/>
                  </a:schemeClr>
                </a:solidFill>
              </a:rPr>
              <a:t>A</a:t>
            </a:r>
            <a:r>
              <a:rPr lang="en-US" dirty="0" smtClean="0">
                <a:solidFill>
                  <a:schemeClr val="tx1">
                    <a:lumMod val="95000"/>
                    <a:lumOff val="5000"/>
                  </a:schemeClr>
                </a:solidFill>
              </a:rPr>
              <a:t>mended in 2006 to include</a:t>
            </a:r>
            <a:r>
              <a:rPr lang="en-US" i="1" dirty="0" smtClean="0">
                <a:solidFill>
                  <a:schemeClr val="tx1">
                    <a:lumMod val="95000"/>
                    <a:lumOff val="5000"/>
                  </a:schemeClr>
                </a:solidFill>
              </a:rPr>
              <a:t> gender identity or expression</a:t>
            </a:r>
            <a:endParaRPr lang="en-US" i="1" dirty="0">
              <a:solidFill>
                <a:schemeClr val="tx1">
                  <a:lumMod val="95000"/>
                  <a:lumOff val="5000"/>
                </a:schemeClr>
              </a:solidFill>
            </a:endParaRPr>
          </a:p>
        </p:txBody>
      </p:sp>
    </p:spTree>
    <p:extLst>
      <p:ext uri="{BB962C8B-B14F-4D97-AF65-F5344CB8AC3E}">
        <p14:creationId xmlns:p14="http://schemas.microsoft.com/office/powerpoint/2010/main" val="28348565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973762"/>
          </a:xfrm>
        </p:spPr>
        <p:txBody>
          <a:bodyPr/>
          <a:lstStyle/>
          <a:p>
            <a:pPr algn="l"/>
            <a:r>
              <a:rPr lang="en-US" b="1" dirty="0" smtClean="0"/>
              <a:t>Anti-bullying Bill of Rights </a:t>
            </a:r>
            <a:r>
              <a:rPr lang="en-US" dirty="0" smtClean="0"/>
              <a:t>–prohibits HIB based on </a:t>
            </a:r>
            <a:r>
              <a:rPr lang="en-US" dirty="0" smtClean="0">
                <a:solidFill>
                  <a:srgbClr val="FF0000"/>
                </a:solidFill>
              </a:rPr>
              <a:t>actual or perceived</a:t>
            </a:r>
            <a:r>
              <a:rPr lang="en-US" dirty="0" smtClean="0"/>
              <a:t> “race</a:t>
            </a:r>
            <a:r>
              <a:rPr lang="en-US" dirty="0"/>
              <a:t>, color, religion, ancestry, national origin, gender, </a:t>
            </a:r>
            <a:r>
              <a:rPr lang="en-US" i="1" dirty="0"/>
              <a:t>sexual orientation, gender identity and expression</a:t>
            </a:r>
            <a:r>
              <a:rPr lang="en-US" dirty="0"/>
              <a:t>, or a mental, physical or sensory </a:t>
            </a:r>
            <a:r>
              <a:rPr lang="en-US" dirty="0" smtClean="0"/>
              <a:t>disability . . .”</a:t>
            </a:r>
            <a:endParaRPr lang="en-US" dirty="0"/>
          </a:p>
        </p:txBody>
      </p:sp>
    </p:spTree>
    <p:extLst>
      <p:ext uri="{BB962C8B-B14F-4D97-AF65-F5344CB8AC3E}">
        <p14:creationId xmlns:p14="http://schemas.microsoft.com/office/powerpoint/2010/main" val="790862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reeform 1"/>
          <p:cNvSpPr>
            <a:spLocks noChangeArrowheads="1"/>
          </p:cNvSpPr>
          <p:nvPr/>
        </p:nvSpPr>
        <p:spPr bwMode="auto">
          <a:xfrm>
            <a:off x="457200" y="609600"/>
            <a:ext cx="8229600" cy="1143000"/>
          </a:xfrm>
          <a:custGeom>
            <a:avLst/>
            <a:gdLst>
              <a:gd name="T0" fmla="*/ 4114800 w 21600"/>
              <a:gd name="T1" fmla="*/ 0 h 21600"/>
              <a:gd name="T2" fmla="*/ 8229600 w 21600"/>
              <a:gd name="T3" fmla="*/ 571500 h 21600"/>
              <a:gd name="T4" fmla="*/ 4114800 w 21600"/>
              <a:gd name="T5" fmla="*/ 1143000 h 21600"/>
              <a:gd name="T6" fmla="*/ 0 w 21600"/>
              <a:gd name="T7" fmla="*/ 571500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5400" b="1" dirty="0">
                <a:solidFill>
                  <a:srgbClr val="000000"/>
                </a:solidFill>
                <a:latin typeface="Tempus Sans ITC" pitchFamily="82" charset="0"/>
                <a:ea typeface="MS Gothic" pitchFamily="49" charset="-128"/>
              </a:rPr>
              <a:t>Primary Message</a:t>
            </a:r>
          </a:p>
        </p:txBody>
      </p:sp>
      <p:sp>
        <p:nvSpPr>
          <p:cNvPr id="3" name="Freeform 2"/>
          <p:cNvSpPr>
            <a:spLocks noChangeArrowheads="1"/>
          </p:cNvSpPr>
          <p:nvPr/>
        </p:nvSpPr>
        <p:spPr bwMode="auto">
          <a:xfrm>
            <a:off x="457200" y="1600200"/>
            <a:ext cx="8229600" cy="4525963"/>
          </a:xfrm>
          <a:custGeom>
            <a:avLst/>
            <a:gdLst>
              <a:gd name="T0" fmla="*/ 4114800 w 21600"/>
              <a:gd name="T1" fmla="*/ 0 h 21600"/>
              <a:gd name="T2" fmla="*/ 8229600 w 21600"/>
              <a:gd name="T3" fmla="*/ 2262962 h 21600"/>
              <a:gd name="T4" fmla="*/ 4114800 w 21600"/>
              <a:gd name="T5" fmla="*/ 4525923 h 21600"/>
              <a:gd name="T6" fmla="*/ 0 w 21600"/>
              <a:gd name="T7" fmla="*/ 2262962 h 21600"/>
              <a:gd name="T8" fmla="*/ 17694720 60000 65536"/>
              <a:gd name="T9" fmla="*/ 0 60000 65536"/>
              <a:gd name="T10" fmla="*/ 5898240 60000 65536"/>
              <a:gd name="T11" fmla="*/ 1179648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1"/>
          <a:lstStyle/>
          <a:p>
            <a:pPr algn="ctr">
              <a:spcBef>
                <a:spcPts val="800"/>
              </a:spcBef>
              <a:tabLst>
                <a:tab pos="0" algn="l"/>
                <a:tab pos="339725" algn="l"/>
                <a:tab pos="909638" algn="l"/>
                <a:tab pos="1824038" algn="l"/>
                <a:tab pos="2738438" algn="l"/>
                <a:tab pos="3652838" algn="l"/>
                <a:tab pos="4567238" algn="l"/>
                <a:tab pos="5481638" algn="l"/>
                <a:tab pos="6396038" algn="l"/>
                <a:tab pos="7310438" algn="l"/>
                <a:tab pos="8224838" algn="l"/>
                <a:tab pos="9139238" algn="l"/>
                <a:tab pos="10053638" algn="l"/>
                <a:tab pos="10058400" algn="l"/>
                <a:tab pos="10515600" algn="l"/>
              </a:tabLst>
            </a:pPr>
            <a:r>
              <a:rPr lang="en-US" sz="3200" dirty="0">
                <a:solidFill>
                  <a:srgbClr val="000000"/>
                </a:solidFill>
                <a:ea typeface="MS Gothic" pitchFamily="49" charset="-128"/>
                <a:cs typeface="Arial" charset="0"/>
              </a:rPr>
              <a:t>	</a:t>
            </a:r>
          </a:p>
          <a:p>
            <a:pPr algn="ctr">
              <a:spcBef>
                <a:spcPts val="1000"/>
              </a:spcBef>
              <a:tabLst>
                <a:tab pos="0" algn="l"/>
                <a:tab pos="339725" algn="l"/>
                <a:tab pos="909638" algn="l"/>
                <a:tab pos="1824038" algn="l"/>
                <a:tab pos="2738438" algn="l"/>
                <a:tab pos="3652838" algn="l"/>
                <a:tab pos="4567238" algn="l"/>
                <a:tab pos="5481638" algn="l"/>
                <a:tab pos="6396038" algn="l"/>
                <a:tab pos="7310438" algn="l"/>
                <a:tab pos="8224838" algn="l"/>
                <a:tab pos="9139238" algn="l"/>
                <a:tab pos="10053638" algn="l"/>
                <a:tab pos="10058400" algn="l"/>
                <a:tab pos="10515600" algn="l"/>
              </a:tabLst>
            </a:pPr>
            <a:r>
              <a:rPr lang="en-US" sz="4000" dirty="0">
                <a:solidFill>
                  <a:srgbClr val="000000"/>
                </a:solidFill>
                <a:ea typeface="MS Gothic" pitchFamily="49" charset="-128"/>
                <a:cs typeface="Arial" charset="0"/>
              </a:rPr>
              <a:t>Addressing anti-LGBT bias in schools makes schools safer for </a:t>
            </a:r>
            <a:r>
              <a:rPr lang="en-US" sz="4000" b="1" u="sng" dirty="0">
                <a:solidFill>
                  <a:srgbClr val="000000"/>
                </a:solidFill>
                <a:ea typeface="MS Gothic" pitchFamily="49" charset="-128"/>
                <a:cs typeface="Arial" charset="0"/>
              </a:rPr>
              <a:t>all</a:t>
            </a:r>
            <a:r>
              <a:rPr lang="en-US" sz="4000" dirty="0">
                <a:solidFill>
                  <a:srgbClr val="000000"/>
                </a:solidFill>
                <a:ea typeface="MS Gothic" pitchFamily="49" charset="-128"/>
                <a:cs typeface="Arial" charset="0"/>
              </a:rPr>
              <a:t> students, regardless of sexual orientation or gender identity/expression.</a:t>
            </a:r>
          </a:p>
        </p:txBody>
      </p:sp>
      <p:pic>
        <p:nvPicPr>
          <p:cNvPr id="20485" name="Picture 5" descr="GLSEN_CNJ"/>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5791200"/>
            <a:ext cx="2659062" cy="89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860777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973762"/>
          </a:xfrm>
        </p:spPr>
        <p:txBody>
          <a:bodyPr>
            <a:normAutofit fontScale="90000"/>
          </a:bodyPr>
          <a:lstStyle/>
          <a:p>
            <a:pPr algn="l"/>
            <a:r>
              <a:rPr lang="en-US" b="1" dirty="0" smtClean="0"/>
              <a:t/>
            </a:r>
            <a:br>
              <a:rPr lang="en-US" b="1" dirty="0" smtClean="0"/>
            </a:br>
            <a:r>
              <a:rPr lang="en-US" b="1" dirty="0" smtClean="0"/>
              <a:t>The Anti-bullying Bill of Rights </a:t>
            </a:r>
            <a:r>
              <a:rPr lang="en-US" dirty="0" smtClean="0"/>
              <a:t>–has unintended consequences that may have a negative impact on LGBTQ students.</a:t>
            </a:r>
            <a:br>
              <a:rPr lang="en-US" dirty="0" smtClean="0"/>
            </a:br>
            <a:r>
              <a:rPr lang="en-US" dirty="0" smtClean="0"/>
              <a:t/>
            </a:r>
            <a:br>
              <a:rPr lang="en-US" dirty="0" smtClean="0"/>
            </a:br>
            <a:r>
              <a:rPr lang="en-US" dirty="0" smtClean="0"/>
              <a:t>For extensive recommendations to mitigate the concerns of unintended consequences, see the website </a:t>
            </a:r>
            <a:r>
              <a:rPr lang="en-US" dirty="0" smtClean="0">
                <a:hlinkClick r:id="rId2"/>
              </a:rPr>
              <a:t>www.spectrumdiversity.org</a:t>
            </a:r>
            <a:r>
              <a:rPr lang="en-US" dirty="0" smtClean="0"/>
              <a:t>. </a:t>
            </a:r>
            <a:br>
              <a:rPr lang="en-US" dirty="0" smtClean="0"/>
            </a:br>
            <a:endParaRPr lang="en-US" dirty="0"/>
          </a:p>
        </p:txBody>
      </p:sp>
    </p:spTree>
    <p:extLst>
      <p:ext uri="{BB962C8B-B14F-4D97-AF65-F5344CB8AC3E}">
        <p14:creationId xmlns:p14="http://schemas.microsoft.com/office/powerpoint/2010/main" val="790862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Federal protections-</a:t>
            </a:r>
            <a:r>
              <a:rPr lang="en-US" dirty="0" smtClean="0"/>
              <a:t>--Title IX and Dear Colleague letter of October, 2010</a:t>
            </a:r>
            <a:endParaRPr lang="en-US" dirty="0"/>
          </a:p>
        </p:txBody>
      </p:sp>
      <p:sp>
        <p:nvSpPr>
          <p:cNvPr id="4" name="Content Placeholder 3"/>
          <p:cNvSpPr>
            <a:spLocks noGrp="1"/>
          </p:cNvSpPr>
          <p:nvPr>
            <p:ph idx="1"/>
          </p:nvPr>
        </p:nvSpPr>
        <p:spPr/>
        <p:txBody>
          <a:bodyPr/>
          <a:lstStyle/>
          <a:p>
            <a:endParaRPr lang="en-US" dirty="0"/>
          </a:p>
          <a:p>
            <a:pPr marL="0" indent="0">
              <a:buNone/>
            </a:pPr>
            <a:r>
              <a:rPr lang="en-US" sz="3600" dirty="0" smtClean="0"/>
              <a:t>“Although </a:t>
            </a:r>
            <a:r>
              <a:rPr lang="en-US" sz="3600" dirty="0"/>
              <a:t>Title IX does not prohibit discrimination based solely on sexual orientation, Title IX does protect all students, including lesbian, gay, bisexual, and transgender (LGBT) students, from sex discrimination</a:t>
            </a:r>
            <a:r>
              <a:rPr lang="en-US" sz="3600" dirty="0" smtClean="0"/>
              <a:t>.”</a:t>
            </a:r>
            <a:endParaRPr lang="en-US" sz="3600" dirty="0"/>
          </a:p>
          <a:p>
            <a:endParaRPr lang="en-US" dirty="0"/>
          </a:p>
        </p:txBody>
      </p:sp>
    </p:spTree>
    <p:extLst>
      <p:ext uri="{BB962C8B-B14F-4D97-AF65-F5344CB8AC3E}">
        <p14:creationId xmlns:p14="http://schemas.microsoft.com/office/powerpoint/2010/main" val="8272134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62200"/>
            <a:ext cx="8229600" cy="1752600"/>
          </a:xfrm>
        </p:spPr>
        <p:txBody>
          <a:bodyPr>
            <a:normAutofit fontScale="90000"/>
          </a:bodyPr>
          <a:lstStyle/>
          <a:p>
            <a:r>
              <a:rPr lang="en-US" dirty="0" smtClean="0"/>
              <a:t>Concerns regarding transgender and gender nonconforming students</a:t>
            </a:r>
            <a:endParaRPr lang="en-US" dirty="0"/>
          </a:p>
        </p:txBody>
      </p:sp>
    </p:spTree>
    <p:extLst>
      <p:ext uri="{BB962C8B-B14F-4D97-AF65-F5344CB8AC3E}">
        <p14:creationId xmlns:p14="http://schemas.microsoft.com/office/powerpoint/2010/main" val="22841138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7"/>
          <p:cNvSpPr txBox="1">
            <a:spLocks noChangeArrowheads="1"/>
          </p:cNvSpPr>
          <p:nvPr/>
        </p:nvSpPr>
        <p:spPr bwMode="auto">
          <a:xfrm>
            <a:off x="7223125" y="2703513"/>
            <a:ext cx="184150" cy="366712"/>
          </a:xfrm>
          <a:prstGeom prst="rect">
            <a:avLst/>
          </a:prstGeom>
          <a:noFill/>
          <a:ln w="9525">
            <a:noFill/>
            <a:miter lim="800000"/>
            <a:headEnd/>
            <a:tailEnd/>
          </a:ln>
        </p:spPr>
        <p:txBody>
          <a:bodyPr wrap="none">
            <a:spAutoFit/>
          </a:bodyPr>
          <a:lstStyle/>
          <a:p>
            <a:pPr eaLnBrk="1" hangingPunct="1"/>
            <a:endParaRPr lang="en-US" sz="1800"/>
          </a:p>
        </p:txBody>
      </p:sp>
      <p:sp>
        <p:nvSpPr>
          <p:cNvPr id="13315" name="TextBox 4"/>
          <p:cNvSpPr txBox="1">
            <a:spLocks noChangeArrowheads="1"/>
          </p:cNvSpPr>
          <p:nvPr/>
        </p:nvSpPr>
        <p:spPr bwMode="auto">
          <a:xfrm>
            <a:off x="381000" y="1295400"/>
            <a:ext cx="4876800" cy="1107996"/>
          </a:xfrm>
          <a:prstGeom prst="rect">
            <a:avLst/>
          </a:prstGeom>
          <a:noFill/>
          <a:ln w="9525">
            <a:noFill/>
            <a:miter lim="800000"/>
            <a:headEnd/>
            <a:tailEnd/>
          </a:ln>
        </p:spPr>
        <p:txBody>
          <a:bodyPr>
            <a:spAutoFit/>
          </a:bodyPr>
          <a:lstStyle/>
          <a:p>
            <a:r>
              <a:rPr lang="en-US" sz="2200" b="1" dirty="0" smtClean="0"/>
              <a:t>80% of transgender students felt  unsafe based on their gender expression.</a:t>
            </a:r>
            <a:endParaRPr lang="en-US" sz="2200" dirty="0"/>
          </a:p>
        </p:txBody>
      </p:sp>
      <p:sp>
        <p:nvSpPr>
          <p:cNvPr id="13316" name="Rectangle 4"/>
          <p:cNvSpPr>
            <a:spLocks noChangeArrowheads="1"/>
          </p:cNvSpPr>
          <p:nvPr/>
        </p:nvSpPr>
        <p:spPr bwMode="auto">
          <a:xfrm>
            <a:off x="381000" y="2971800"/>
            <a:ext cx="4953000" cy="2800350"/>
          </a:xfrm>
          <a:prstGeom prst="rect">
            <a:avLst/>
          </a:prstGeom>
          <a:noFill/>
          <a:ln w="9525">
            <a:noFill/>
            <a:miter lim="800000"/>
            <a:headEnd/>
            <a:tailEnd/>
          </a:ln>
        </p:spPr>
        <p:txBody>
          <a:bodyPr>
            <a:spAutoFit/>
          </a:bodyPr>
          <a:lstStyle/>
          <a:p>
            <a:r>
              <a:rPr lang="en-US" sz="2200" b="1" dirty="0"/>
              <a:t>In comparison to LGBT students whose gender expression conformed to traditional norms, gender nonconforming students were:</a:t>
            </a:r>
          </a:p>
          <a:p>
            <a:pPr lvl="1">
              <a:buFont typeface="Arial" charset="0"/>
              <a:buChar char="•"/>
            </a:pPr>
            <a:r>
              <a:rPr lang="en-US" sz="2200" dirty="0"/>
              <a:t> more victimized</a:t>
            </a:r>
          </a:p>
          <a:p>
            <a:pPr lvl="1">
              <a:buFont typeface="Arial" charset="0"/>
              <a:buChar char="•"/>
            </a:pPr>
            <a:r>
              <a:rPr lang="en-US" sz="2200" dirty="0"/>
              <a:t> felt less safe</a:t>
            </a:r>
          </a:p>
          <a:p>
            <a:pPr lvl="1">
              <a:buFont typeface="Arial" charset="0"/>
              <a:buChar char="•"/>
            </a:pPr>
            <a:r>
              <a:rPr lang="en-US" sz="2200" dirty="0"/>
              <a:t> missed more days of school</a:t>
            </a:r>
          </a:p>
        </p:txBody>
      </p:sp>
      <p:sp>
        <p:nvSpPr>
          <p:cNvPr id="13317" name="Text Box 7"/>
          <p:cNvSpPr txBox="1">
            <a:spLocks noChangeArrowheads="1"/>
          </p:cNvSpPr>
          <p:nvPr/>
        </p:nvSpPr>
        <p:spPr bwMode="auto">
          <a:xfrm>
            <a:off x="7162800" y="2667000"/>
            <a:ext cx="184150" cy="366713"/>
          </a:xfrm>
          <a:prstGeom prst="rect">
            <a:avLst/>
          </a:prstGeom>
          <a:noFill/>
          <a:ln w="9525">
            <a:noFill/>
            <a:miter lim="800000"/>
            <a:headEnd/>
            <a:tailEnd/>
          </a:ln>
        </p:spPr>
        <p:txBody>
          <a:bodyPr wrap="none">
            <a:spAutoFit/>
          </a:bodyPr>
          <a:lstStyle/>
          <a:p>
            <a:pPr eaLnBrk="1" hangingPunct="1"/>
            <a:endParaRPr lang="en-US" sz="1800"/>
          </a:p>
        </p:txBody>
      </p:sp>
      <p:pic>
        <p:nvPicPr>
          <p:cNvPr id="13318" name="Picture 6" descr="http://www.wired.com/geekmom/wp-content/uploads/2011/10/transgender-symbol.jpg"/>
          <p:cNvPicPr>
            <a:picLocks noChangeAspect="1" noChangeArrowheads="1"/>
          </p:cNvPicPr>
          <p:nvPr/>
        </p:nvPicPr>
        <p:blipFill>
          <a:blip r:embed="rId2" cstate="print"/>
          <a:srcRect/>
          <a:stretch>
            <a:fillRect/>
          </a:stretch>
        </p:blipFill>
        <p:spPr bwMode="auto">
          <a:xfrm>
            <a:off x="5486400" y="1828800"/>
            <a:ext cx="3124200" cy="3651250"/>
          </a:xfrm>
          <a:prstGeom prst="rect">
            <a:avLst/>
          </a:prstGeom>
          <a:noFill/>
          <a:ln w="9525">
            <a:noFill/>
            <a:miter lim="800000"/>
            <a:headEnd/>
            <a:tailEnd/>
          </a:ln>
        </p:spPr>
      </p:pic>
    </p:spTree>
    <p:extLst>
      <p:ext uri="{BB962C8B-B14F-4D97-AF65-F5344CB8AC3E}">
        <p14:creationId xmlns:p14="http://schemas.microsoft.com/office/powerpoint/2010/main" val="225961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7"/>
          <p:cNvSpPr txBox="1">
            <a:spLocks noChangeArrowheads="1"/>
          </p:cNvSpPr>
          <p:nvPr/>
        </p:nvSpPr>
        <p:spPr bwMode="auto">
          <a:xfrm>
            <a:off x="7223125" y="2703513"/>
            <a:ext cx="184150" cy="366712"/>
          </a:xfrm>
          <a:prstGeom prst="rect">
            <a:avLst/>
          </a:prstGeom>
          <a:noFill/>
          <a:ln w="9525">
            <a:noFill/>
            <a:miter lim="800000"/>
            <a:headEnd/>
            <a:tailEnd/>
          </a:ln>
        </p:spPr>
        <p:txBody>
          <a:bodyPr wrap="none">
            <a:spAutoFit/>
          </a:bodyPr>
          <a:lstStyle/>
          <a:p>
            <a:pPr eaLnBrk="1" hangingPunct="1"/>
            <a:endParaRPr lang="en-US" sz="1800"/>
          </a:p>
        </p:txBody>
      </p:sp>
      <p:sp>
        <p:nvSpPr>
          <p:cNvPr id="16387" name="TextBox 4"/>
          <p:cNvSpPr txBox="1">
            <a:spLocks noChangeArrowheads="1"/>
          </p:cNvSpPr>
          <p:nvPr/>
        </p:nvSpPr>
        <p:spPr bwMode="auto">
          <a:xfrm>
            <a:off x="304800" y="838200"/>
            <a:ext cx="8458200" cy="769938"/>
          </a:xfrm>
          <a:prstGeom prst="rect">
            <a:avLst/>
          </a:prstGeom>
          <a:noFill/>
          <a:ln w="9525">
            <a:noFill/>
            <a:miter lim="800000"/>
            <a:headEnd/>
            <a:tailEnd/>
          </a:ln>
        </p:spPr>
        <p:txBody>
          <a:bodyPr>
            <a:spAutoFit/>
          </a:bodyPr>
          <a:lstStyle/>
          <a:p>
            <a:r>
              <a:rPr lang="en-US" sz="2200" b="1"/>
              <a:t>Challenges Created by Policies and Activities That Segregate Students by Gender and/or Reinforce Gender Norms</a:t>
            </a:r>
          </a:p>
        </p:txBody>
      </p:sp>
      <p:sp>
        <p:nvSpPr>
          <p:cNvPr id="16388" name="Rectangle 3"/>
          <p:cNvSpPr>
            <a:spLocks noChangeArrowheads="1"/>
          </p:cNvSpPr>
          <p:nvPr/>
        </p:nvSpPr>
        <p:spPr bwMode="auto">
          <a:xfrm>
            <a:off x="533400" y="1981200"/>
            <a:ext cx="5105400" cy="3754438"/>
          </a:xfrm>
          <a:prstGeom prst="rect">
            <a:avLst/>
          </a:prstGeom>
          <a:noFill/>
          <a:ln w="9525">
            <a:noFill/>
            <a:miter lim="800000"/>
            <a:headEnd/>
            <a:tailEnd/>
          </a:ln>
        </p:spPr>
        <p:txBody>
          <a:bodyPr>
            <a:spAutoFit/>
          </a:bodyPr>
          <a:lstStyle/>
          <a:p>
            <a:pPr lvl="1">
              <a:buFont typeface="Arial" charset="0"/>
              <a:buChar char="•"/>
            </a:pPr>
            <a:r>
              <a:rPr lang="en-US" sz="2200" dirty="0"/>
              <a:t> Bathrooms</a:t>
            </a:r>
            <a:br>
              <a:rPr lang="en-US" sz="2200" dirty="0"/>
            </a:br>
            <a:endParaRPr lang="en-US" sz="1400" dirty="0"/>
          </a:p>
          <a:p>
            <a:pPr lvl="1">
              <a:buFont typeface="Arial" charset="0"/>
              <a:buChar char="•"/>
            </a:pPr>
            <a:r>
              <a:rPr lang="en-US" sz="2200" dirty="0"/>
              <a:t> Locker rooms</a:t>
            </a:r>
            <a:br>
              <a:rPr lang="en-US" sz="2200" dirty="0"/>
            </a:br>
            <a:endParaRPr lang="en-US" sz="1400" dirty="0"/>
          </a:p>
          <a:p>
            <a:pPr lvl="1">
              <a:buFont typeface="Arial" charset="0"/>
              <a:buChar char="•"/>
            </a:pPr>
            <a:r>
              <a:rPr lang="en-US" sz="2200" dirty="0"/>
              <a:t> Sports teams</a:t>
            </a:r>
            <a:br>
              <a:rPr lang="en-US" sz="2200" dirty="0"/>
            </a:br>
            <a:endParaRPr lang="en-US" sz="1400" dirty="0"/>
          </a:p>
          <a:p>
            <a:pPr lvl="1">
              <a:buFont typeface="Arial" charset="0"/>
              <a:buChar char="•"/>
            </a:pPr>
            <a:r>
              <a:rPr lang="en-US" sz="2200" dirty="0"/>
              <a:t> Dress codes</a:t>
            </a:r>
            <a:br>
              <a:rPr lang="en-US" sz="2200" dirty="0"/>
            </a:br>
            <a:endParaRPr lang="en-US" sz="1400" dirty="0"/>
          </a:p>
          <a:p>
            <a:pPr lvl="1">
              <a:buFont typeface="Arial" charset="0"/>
              <a:buChar char="•"/>
            </a:pPr>
            <a:r>
              <a:rPr lang="en-US" sz="2200" dirty="0"/>
              <a:t> Academic subjects</a:t>
            </a:r>
            <a:br>
              <a:rPr lang="en-US" sz="2200" dirty="0"/>
            </a:br>
            <a:endParaRPr lang="en-US" sz="1400" dirty="0"/>
          </a:p>
          <a:p>
            <a:pPr lvl="1">
              <a:buFont typeface="Arial" charset="0"/>
              <a:buChar char="•"/>
            </a:pPr>
            <a:r>
              <a:rPr lang="en-US" sz="2200" dirty="0"/>
              <a:t> Rooming assignments </a:t>
            </a:r>
            <a:br>
              <a:rPr lang="en-US" sz="2200" dirty="0"/>
            </a:br>
            <a:endParaRPr lang="en-US" sz="1400" dirty="0"/>
          </a:p>
          <a:p>
            <a:pPr lvl="1">
              <a:buFont typeface="Arial" charset="0"/>
              <a:buChar char="•"/>
            </a:pPr>
            <a:r>
              <a:rPr lang="en-US" sz="2200" dirty="0"/>
              <a:t> School forms/documents  </a:t>
            </a:r>
          </a:p>
        </p:txBody>
      </p:sp>
      <p:pic>
        <p:nvPicPr>
          <p:cNvPr id="16389" name="Picture 12" descr="http://2.bp.blogspot.com/-k9DR4m6d9WI/T77jmJsJ5II/AAAAAAAAOvE/uWWY23HfXsw/s1600/restroom+symbol.jpg"/>
          <p:cNvPicPr>
            <a:picLocks noChangeAspect="1" noChangeArrowheads="1"/>
          </p:cNvPicPr>
          <p:nvPr/>
        </p:nvPicPr>
        <p:blipFill>
          <a:blip r:embed="rId3" cstate="print"/>
          <a:srcRect/>
          <a:stretch>
            <a:fillRect/>
          </a:stretch>
        </p:blipFill>
        <p:spPr bwMode="auto">
          <a:xfrm>
            <a:off x="5105400" y="2286000"/>
            <a:ext cx="3130550" cy="2667000"/>
          </a:xfrm>
          <a:prstGeom prst="rect">
            <a:avLst/>
          </a:prstGeom>
          <a:noFill/>
          <a:ln w="9525">
            <a:noFill/>
            <a:miter lim="800000"/>
            <a:headEnd/>
            <a:tailEnd/>
          </a:ln>
        </p:spPr>
      </p:pic>
    </p:spTree>
    <p:extLst>
      <p:ext uri="{BB962C8B-B14F-4D97-AF65-F5344CB8AC3E}">
        <p14:creationId xmlns:p14="http://schemas.microsoft.com/office/powerpoint/2010/main" val="8226101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0"/>
            <a:ext cx="8229600" cy="1828800"/>
          </a:xfrm>
        </p:spPr>
        <p:txBody>
          <a:bodyPr>
            <a:normAutofit fontScale="90000"/>
          </a:bodyPr>
          <a:lstStyle/>
          <a:p>
            <a:pPr algn="l"/>
            <a:r>
              <a:rPr lang="en-US" b="1" dirty="0" smtClean="0"/>
              <a:t/>
            </a:r>
            <a:br>
              <a:rPr lang="en-US" b="1" dirty="0" smtClean="0"/>
            </a:br>
            <a:r>
              <a:rPr lang="en-US" b="1" dirty="0"/>
              <a:t>R</a:t>
            </a:r>
            <a:r>
              <a:rPr lang="en-US" b="1" dirty="0" smtClean="0"/>
              <a:t>uling of the US Department of Education Office of Civil Rights regarding the banning of a transgender student from the girls’ locker room:</a:t>
            </a:r>
            <a:r>
              <a:rPr lang="en-US" b="1" dirty="0"/>
              <a:t/>
            </a:r>
            <a:br>
              <a:rPr lang="en-US" b="1" dirty="0"/>
            </a:br>
            <a:endParaRPr lang="en-US" dirty="0"/>
          </a:p>
        </p:txBody>
      </p:sp>
      <p:sp>
        <p:nvSpPr>
          <p:cNvPr id="2" name="Content Placeholder 1"/>
          <p:cNvSpPr>
            <a:spLocks noGrp="1"/>
          </p:cNvSpPr>
          <p:nvPr>
            <p:ph idx="1"/>
          </p:nvPr>
        </p:nvSpPr>
        <p:spPr>
          <a:xfrm>
            <a:off x="457200" y="3581400"/>
            <a:ext cx="8229600" cy="3048000"/>
          </a:xfrm>
        </p:spPr>
        <p:txBody>
          <a:bodyPr/>
          <a:lstStyle/>
          <a:p>
            <a:pPr marL="0" indent="0">
              <a:buNone/>
            </a:pPr>
            <a:r>
              <a:rPr lang="en-US" dirty="0" smtClean="0"/>
              <a:t>“. . .OCR finds by a preponderance of evidence that the District is in violation of Title IX for excluding Student A from the benefits of its education program . . . </a:t>
            </a:r>
            <a:r>
              <a:rPr lang="en-US" dirty="0"/>
              <a:t> </a:t>
            </a:r>
            <a:r>
              <a:rPr lang="en-US" dirty="0" smtClean="0"/>
              <a:t> -on the basis of sex.”</a:t>
            </a:r>
          </a:p>
          <a:p>
            <a:pPr marL="0" indent="0" algn="ctr">
              <a:buNone/>
            </a:pPr>
            <a:r>
              <a:rPr lang="en-US" dirty="0" smtClean="0"/>
              <a:t>           ---Nov 2, 2015</a:t>
            </a:r>
            <a:endParaRPr lang="en-US" dirty="0"/>
          </a:p>
        </p:txBody>
      </p:sp>
    </p:spTree>
    <p:extLst>
      <p:ext uri="{BB962C8B-B14F-4D97-AF65-F5344CB8AC3E}">
        <p14:creationId xmlns:p14="http://schemas.microsoft.com/office/powerpoint/2010/main" val="25159438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1143000"/>
          </a:xfrm>
        </p:spPr>
        <p:txBody>
          <a:bodyPr>
            <a:normAutofit fontScale="90000"/>
          </a:bodyPr>
          <a:lstStyle/>
          <a:p>
            <a:r>
              <a:rPr lang="en-US" b="1" dirty="0" smtClean="0"/>
              <a:t>New Jersey school grants transgender student access to boys restroom</a:t>
            </a:r>
            <a:endParaRPr lang="en-US" b="1" dirty="0"/>
          </a:p>
        </p:txBody>
      </p:sp>
      <p:sp>
        <p:nvSpPr>
          <p:cNvPr id="3" name="Content Placeholder 2"/>
          <p:cNvSpPr>
            <a:spLocks noGrp="1"/>
          </p:cNvSpPr>
          <p:nvPr>
            <p:ph idx="1"/>
          </p:nvPr>
        </p:nvSpPr>
        <p:spPr>
          <a:xfrm>
            <a:off x="533400" y="1676400"/>
            <a:ext cx="8229600" cy="5029200"/>
          </a:xfrm>
        </p:spPr>
        <p:txBody>
          <a:bodyPr>
            <a:normAutofit lnSpcReduction="10000"/>
          </a:bodyPr>
          <a:lstStyle/>
          <a:p>
            <a:endParaRPr lang="en-US" dirty="0" smtClean="0"/>
          </a:p>
          <a:p>
            <a:r>
              <a:rPr lang="en-US" dirty="0" smtClean="0"/>
              <a:t>A student was </a:t>
            </a:r>
            <a:r>
              <a:rPr lang="en-US" dirty="0"/>
              <a:t>granted access to the boys </a:t>
            </a:r>
            <a:r>
              <a:rPr lang="en-US" dirty="0" smtClean="0"/>
              <a:t>bathroom </a:t>
            </a:r>
            <a:r>
              <a:rPr lang="en-US" dirty="0"/>
              <a:t>after school officials previously forced him to use a unisex facility</a:t>
            </a:r>
            <a:r>
              <a:rPr lang="en-US" dirty="0" smtClean="0"/>
              <a:t>.</a:t>
            </a:r>
          </a:p>
          <a:p>
            <a:endParaRPr lang="en-US" dirty="0"/>
          </a:p>
          <a:p>
            <a:r>
              <a:rPr lang="en-US" dirty="0" smtClean="0"/>
              <a:t>The student and his supportive family pressed the school to follow the NJ Law Against Discrimination with assistance from ACLU NJ.</a:t>
            </a:r>
          </a:p>
          <a:p>
            <a:endParaRPr lang="en-US" dirty="0" smtClean="0"/>
          </a:p>
          <a:p>
            <a:pPr marL="3200400" lvl="7" indent="0">
              <a:buNone/>
            </a:pPr>
            <a:r>
              <a:rPr lang="en-US" sz="2400" dirty="0" smtClean="0"/>
              <a:t>---December, 2014</a:t>
            </a:r>
            <a:endParaRPr lang="en-US" sz="2400" dirty="0"/>
          </a:p>
        </p:txBody>
      </p:sp>
    </p:spTree>
    <p:extLst>
      <p:ext uri="{BB962C8B-B14F-4D97-AF65-F5344CB8AC3E}">
        <p14:creationId xmlns:p14="http://schemas.microsoft.com/office/powerpoint/2010/main" val="9525596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001000" cy="1470025"/>
          </a:xfrm>
        </p:spPr>
        <p:txBody>
          <a:bodyPr>
            <a:normAutofit fontScale="90000"/>
          </a:bodyPr>
          <a:lstStyle/>
          <a:p>
            <a:pPr algn="l"/>
            <a:r>
              <a:rPr lang="en-US" dirty="0" smtClean="0"/>
              <a:t/>
            </a:r>
            <a:br>
              <a:rPr lang="en-US" dirty="0" smtClean="0"/>
            </a:br>
            <a:r>
              <a:rPr lang="en-US" dirty="0"/>
              <a:t/>
            </a:r>
            <a:br>
              <a:rPr lang="en-US" dirty="0"/>
            </a:br>
            <a:r>
              <a:rPr lang="en-US" u="sng" dirty="0" smtClean="0"/>
              <a:t>Resources on transgender and gender non-conforming youth concerns</a:t>
            </a:r>
            <a:r>
              <a:rPr lang="en-US" dirty="0" smtClean="0"/>
              <a:t/>
            </a:r>
            <a:br>
              <a:rPr lang="en-US" dirty="0" smtClean="0"/>
            </a:br>
            <a:r>
              <a:rPr lang="en-US" sz="1100" dirty="0" smtClean="0"/>
              <a:t/>
            </a:r>
            <a:br>
              <a:rPr lang="en-US" sz="1100" dirty="0" smtClean="0"/>
            </a:br>
            <a:r>
              <a:rPr lang="en-US" sz="3700" dirty="0" smtClean="0"/>
              <a:t>--At glsen.org: </a:t>
            </a:r>
            <a:r>
              <a:rPr lang="en-US" sz="3700" b="1" dirty="0" smtClean="0">
                <a:solidFill>
                  <a:srgbClr val="7030A0"/>
                </a:solidFill>
              </a:rPr>
              <a:t>Webinar—Supporting Transgender and Gender Nonconforming Students</a:t>
            </a:r>
            <a:r>
              <a:rPr lang="en-US" b="1" dirty="0" smtClean="0">
                <a:solidFill>
                  <a:srgbClr val="7030A0"/>
                </a:solidFill>
              </a:rPr>
              <a:t/>
            </a:r>
            <a:br>
              <a:rPr lang="en-US" b="1" dirty="0" smtClean="0">
                <a:solidFill>
                  <a:srgbClr val="7030A0"/>
                </a:solidFill>
              </a:rPr>
            </a:br>
            <a:endParaRPr lang="en-US" sz="1100" b="1" dirty="0">
              <a:solidFill>
                <a:srgbClr val="7030A0"/>
              </a:solidFill>
            </a:endParaRPr>
          </a:p>
        </p:txBody>
      </p:sp>
      <p:sp>
        <p:nvSpPr>
          <p:cNvPr id="3" name="Subtitle 2"/>
          <p:cNvSpPr>
            <a:spLocks noGrp="1"/>
          </p:cNvSpPr>
          <p:nvPr>
            <p:ph type="subTitle" idx="1"/>
          </p:nvPr>
        </p:nvSpPr>
        <p:spPr>
          <a:xfrm>
            <a:off x="457200" y="3581400"/>
            <a:ext cx="8382000" cy="2743200"/>
          </a:xfrm>
        </p:spPr>
        <p:txBody>
          <a:bodyPr>
            <a:normAutofit fontScale="40000" lnSpcReduction="20000"/>
          </a:bodyPr>
          <a:lstStyle/>
          <a:p>
            <a:pPr algn="l"/>
            <a:r>
              <a:rPr lang="en-US" sz="5800" dirty="0" smtClean="0">
                <a:solidFill>
                  <a:schemeClr val="accent1">
                    <a:lumMod val="50000"/>
                  </a:schemeClr>
                </a:solidFill>
                <a:hlinkClick r:id="rId2"/>
              </a:rPr>
              <a:t>http</a:t>
            </a:r>
            <a:r>
              <a:rPr lang="en-US" sz="5800" dirty="0">
                <a:solidFill>
                  <a:schemeClr val="accent1">
                    <a:lumMod val="50000"/>
                  </a:schemeClr>
                </a:solidFill>
                <a:hlinkClick r:id="rId2"/>
              </a:rPr>
              <a:t>://</a:t>
            </a:r>
            <a:r>
              <a:rPr lang="en-US" sz="5800" dirty="0" smtClean="0">
                <a:solidFill>
                  <a:schemeClr val="accent1">
                    <a:lumMod val="50000"/>
                  </a:schemeClr>
                </a:solidFill>
                <a:hlinkClick r:id="rId2"/>
              </a:rPr>
              <a:t>www.glsen.org/article/educators-support-trans-and-gnc-students</a:t>
            </a:r>
            <a:r>
              <a:rPr lang="en-US" sz="5800" dirty="0" smtClean="0">
                <a:solidFill>
                  <a:schemeClr val="accent1">
                    <a:lumMod val="50000"/>
                  </a:schemeClr>
                </a:solidFill>
              </a:rPr>
              <a:t> </a:t>
            </a:r>
          </a:p>
          <a:p>
            <a:pPr algn="l"/>
            <a:endParaRPr lang="en-US" dirty="0" smtClean="0"/>
          </a:p>
          <a:p>
            <a:pPr algn="l"/>
            <a:endParaRPr lang="en-US" sz="4200" dirty="0"/>
          </a:p>
          <a:p>
            <a:pPr algn="l"/>
            <a:r>
              <a:rPr lang="en-US" sz="10000" dirty="0" smtClean="0">
                <a:solidFill>
                  <a:schemeClr val="tx1"/>
                </a:solidFill>
              </a:rPr>
              <a:t>--At genderspectrum.org: </a:t>
            </a:r>
            <a:r>
              <a:rPr lang="en-US" sz="10000" b="1" i="1" dirty="0" smtClean="0">
                <a:solidFill>
                  <a:srgbClr val="002060"/>
                </a:solidFill>
              </a:rPr>
              <a:t>Schools in Transition</a:t>
            </a:r>
          </a:p>
          <a:p>
            <a:pPr algn="l"/>
            <a:r>
              <a:rPr lang="en-US" sz="5800" u="sng" dirty="0">
                <a:hlinkClick r:id="rId3"/>
              </a:rPr>
              <a:t>https://www.genderspectrum.org/studenttransitions/</a:t>
            </a:r>
            <a:r>
              <a:rPr lang="en-US" sz="5800" dirty="0"/>
              <a:t> </a:t>
            </a:r>
          </a:p>
          <a:p>
            <a:pPr algn="l"/>
            <a:endParaRPr lang="en-US" sz="5900" dirty="0">
              <a:solidFill>
                <a:schemeClr val="accent1">
                  <a:lumMod val="50000"/>
                </a:schemeClr>
              </a:solidFill>
            </a:endParaRPr>
          </a:p>
        </p:txBody>
      </p:sp>
    </p:spTree>
    <p:extLst>
      <p:ext uri="{BB962C8B-B14F-4D97-AF65-F5344CB8AC3E}">
        <p14:creationId xmlns:p14="http://schemas.microsoft.com/office/powerpoint/2010/main" val="34503447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What’s my role?</a:t>
            </a:r>
            <a:endParaRPr lang="en-US" dirty="0"/>
          </a:p>
        </p:txBody>
      </p:sp>
      <p:sp>
        <p:nvSpPr>
          <p:cNvPr id="3" name="Content Placeholder 2"/>
          <p:cNvSpPr>
            <a:spLocks noGrp="1"/>
          </p:cNvSpPr>
          <p:nvPr>
            <p:ph idx="1"/>
          </p:nvPr>
        </p:nvSpPr>
        <p:spPr/>
        <p:txBody>
          <a:bodyPr>
            <a:normAutofit lnSpcReduction="10000"/>
          </a:bodyPr>
          <a:lstStyle/>
          <a:p>
            <a:r>
              <a:rPr lang="en-US" dirty="0" smtClean="0"/>
              <a:t>Implementing inclusive anti-bullying policy</a:t>
            </a:r>
          </a:p>
          <a:p>
            <a:endParaRPr lang="en-US" dirty="0"/>
          </a:p>
          <a:p>
            <a:r>
              <a:rPr lang="en-US" dirty="0" smtClean="0"/>
              <a:t>Being an informed staff member and helping colleagues to do the same</a:t>
            </a:r>
          </a:p>
          <a:p>
            <a:endParaRPr lang="en-US" dirty="0"/>
          </a:p>
          <a:p>
            <a:r>
              <a:rPr lang="en-US" dirty="0" smtClean="0"/>
              <a:t>Supporting student efforts to foster respect</a:t>
            </a:r>
          </a:p>
          <a:p>
            <a:endParaRPr lang="en-US" dirty="0"/>
          </a:p>
          <a:p>
            <a:r>
              <a:rPr lang="en-US" dirty="0" smtClean="0"/>
              <a:t>Incorporating LGBT inclusive lessons</a:t>
            </a:r>
          </a:p>
          <a:p>
            <a:endParaRPr lang="en-US" dirty="0"/>
          </a:p>
          <a:p>
            <a:pPr marL="0" indent="0">
              <a:buNone/>
            </a:pPr>
            <a:endParaRPr lang="en-US" dirty="0"/>
          </a:p>
        </p:txBody>
      </p:sp>
    </p:spTree>
    <p:extLst>
      <p:ext uri="{BB962C8B-B14F-4D97-AF65-F5344CB8AC3E}">
        <p14:creationId xmlns:p14="http://schemas.microsoft.com/office/powerpoint/2010/main" val="27161404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a:bodyPr>
          <a:lstStyle/>
          <a:p>
            <a:r>
              <a:rPr lang="en-US" sz="4000" dirty="0" smtClean="0"/>
              <a:t>“It just takes one supportive adult to make a difference.”</a:t>
            </a:r>
          </a:p>
          <a:p>
            <a:endParaRPr lang="en-US" sz="4000" dirty="0"/>
          </a:p>
          <a:p>
            <a:r>
              <a:rPr lang="en-US" sz="4000" dirty="0" smtClean="0"/>
              <a:t>“Can we count on you?”</a:t>
            </a:r>
            <a:endParaRPr lang="en-US" sz="4000" dirty="0"/>
          </a:p>
        </p:txBody>
      </p:sp>
    </p:spTree>
    <p:extLst>
      <p:ext uri="{BB962C8B-B14F-4D97-AF65-F5344CB8AC3E}">
        <p14:creationId xmlns:p14="http://schemas.microsoft.com/office/powerpoint/2010/main" val="3051390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5516562"/>
          </a:xfrm>
        </p:spPr>
        <p:txBody>
          <a:bodyPr>
            <a:normAutofit/>
          </a:bodyPr>
          <a:lstStyle/>
          <a:p>
            <a:r>
              <a:rPr lang="en-US" sz="5400" dirty="0" smtClean="0"/>
              <a:t>Experiences of Youth</a:t>
            </a:r>
            <a:br>
              <a:rPr lang="en-US" sz="5400" dirty="0" smtClean="0"/>
            </a:br>
            <a:r>
              <a:rPr lang="en-US" sz="5400" u="sng" dirty="0">
                <a:hlinkClick r:id="rId2"/>
              </a:rPr>
              <a:t>https://</a:t>
            </a:r>
            <a:r>
              <a:rPr lang="en-US" sz="5400" u="sng" dirty="0" smtClean="0">
                <a:hlinkClick r:id="rId2"/>
              </a:rPr>
              <a:t>www.youtube.com/watch?v=8Ly8rijlt9M</a:t>
            </a:r>
            <a:r>
              <a:rPr lang="en-US" sz="5400" u="sng" dirty="0" smtClean="0"/>
              <a:t> </a:t>
            </a:r>
            <a:endParaRPr lang="en-US" sz="5400" dirty="0"/>
          </a:p>
        </p:txBody>
      </p:sp>
    </p:spTree>
    <p:extLst>
      <p:ext uri="{BB962C8B-B14F-4D97-AF65-F5344CB8AC3E}">
        <p14:creationId xmlns:p14="http://schemas.microsoft.com/office/powerpoint/2010/main" val="9803756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3124200"/>
          </a:xfrm>
        </p:spPr>
        <p:txBody>
          <a:bodyPr/>
          <a:lstStyle/>
          <a:p>
            <a:endParaRPr lang="en-US" dirty="0"/>
          </a:p>
        </p:txBody>
      </p:sp>
      <p:sp>
        <p:nvSpPr>
          <p:cNvPr id="3" name="Content Placeholder 2"/>
          <p:cNvSpPr>
            <a:spLocks noGrp="1"/>
          </p:cNvSpPr>
          <p:nvPr>
            <p:ph idx="1"/>
          </p:nvPr>
        </p:nvSpPr>
        <p:spPr>
          <a:xfrm>
            <a:off x="389382" y="3733800"/>
            <a:ext cx="8229600" cy="2316163"/>
          </a:xfrm>
        </p:spPr>
        <p:txBody>
          <a:bodyPr>
            <a:normAutofit/>
          </a:bodyPr>
          <a:lstStyle/>
          <a:p>
            <a:pPr marL="0" indent="0" algn="ctr">
              <a:buNone/>
            </a:pPr>
            <a:r>
              <a:rPr lang="en-US" sz="4400" b="1" dirty="0" smtClean="0"/>
              <a:t>Thank you!</a:t>
            </a:r>
            <a:endParaRPr lang="en-US" sz="4400" b="1" dirty="0"/>
          </a:p>
        </p:txBody>
      </p:sp>
      <p:pic>
        <p:nvPicPr>
          <p:cNvPr id="1026" name="Picture 2" descr="C:\Users\carolwatchler\Documents\CAROL\cnjglsen\Logo and login\GLSEN_CNJ (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447800"/>
            <a:ext cx="5045964"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5965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0"/>
            <a:ext cx="8229600" cy="5973762"/>
          </a:xfrm>
        </p:spPr>
        <p:txBody>
          <a:bodyPr>
            <a:normAutofit fontScale="90000"/>
          </a:bodyPr>
          <a:lstStyle/>
          <a:p>
            <a:pPr algn="l"/>
            <a:r>
              <a:rPr lang="en-US" b="1" dirty="0" smtClean="0"/>
              <a:t>Reviewing the language</a:t>
            </a:r>
            <a:br>
              <a:rPr lang="en-US" b="1" dirty="0" smtClean="0"/>
            </a:br>
            <a:r>
              <a:rPr lang="en-US" b="1" dirty="0"/>
              <a:t/>
            </a:r>
            <a:br>
              <a:rPr lang="en-US" b="1" dirty="0"/>
            </a:br>
            <a:r>
              <a:rPr lang="en-US" b="1" dirty="0" smtClean="0"/>
              <a:t>Sexual orientation </a:t>
            </a:r>
            <a:r>
              <a:rPr lang="en-US" dirty="0" smtClean="0"/>
              <a:t>– The inner feelings of who we are attracted to emotionally or sexually</a:t>
            </a:r>
            <a:br>
              <a:rPr lang="en-US" dirty="0" smtClean="0"/>
            </a:br>
            <a:r>
              <a:rPr lang="en-US" sz="2200" dirty="0" smtClean="0"/>
              <a:t/>
            </a:r>
            <a:br>
              <a:rPr lang="en-US" sz="2200" dirty="0" smtClean="0"/>
            </a:br>
            <a:r>
              <a:rPr lang="en-US" b="1" dirty="0"/>
              <a:t>Sexual identity </a:t>
            </a:r>
            <a:r>
              <a:rPr lang="en-US" dirty="0"/>
              <a:t>– the way we name ourselves in terms of our </a:t>
            </a:r>
            <a:r>
              <a:rPr lang="en-US" dirty="0" smtClean="0"/>
              <a:t>sexuality--</a:t>
            </a:r>
            <a:r>
              <a:rPr lang="en-US" dirty="0"/>
              <a:t/>
            </a:r>
            <a:br>
              <a:rPr lang="en-US" dirty="0"/>
            </a:br>
            <a:r>
              <a:rPr lang="en-US" dirty="0" smtClean="0"/>
              <a:t>Identities </a:t>
            </a:r>
            <a:r>
              <a:rPr lang="en-US" dirty="0"/>
              <a:t>may be heterosexual, gay, lesbian, bisexual, and other</a:t>
            </a:r>
          </a:p>
        </p:txBody>
      </p:sp>
    </p:spTree>
    <p:extLst>
      <p:ext uri="{BB962C8B-B14F-4D97-AF65-F5344CB8AC3E}">
        <p14:creationId xmlns:p14="http://schemas.microsoft.com/office/powerpoint/2010/main" val="1715365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a:lstStyle/>
          <a:p>
            <a:pPr>
              <a:defRPr/>
            </a:pPr>
            <a:fld id="{505297FC-276B-4986-9B9F-D51E72AF906B}" type="slidenum">
              <a:rPr lang="en-US"/>
              <a:pPr>
                <a:defRPr/>
              </a:pPr>
              <a:t>5</a:t>
            </a:fld>
            <a:endParaRPr lang="en-US"/>
          </a:p>
        </p:txBody>
      </p:sp>
      <p:sp>
        <p:nvSpPr>
          <p:cNvPr id="11267" name="Rectangle 1"/>
          <p:cNvSpPr>
            <a:spLocks noGrp="1" noChangeArrowheads="1"/>
          </p:cNvSpPr>
          <p:nvPr>
            <p:ph type="body" idx="1"/>
          </p:nvPr>
        </p:nvSpPr>
        <p:spPr>
          <a:xfrm>
            <a:off x="914400" y="685800"/>
            <a:ext cx="7848600" cy="5715000"/>
          </a:xfrm>
        </p:spPr>
        <p:txBody>
          <a:bodyPr>
            <a:normAutofit fontScale="77500" lnSpcReduction="20000"/>
          </a:bodyPr>
          <a:lstStyle/>
          <a:p>
            <a:pPr marL="0" indent="0">
              <a:buNone/>
            </a:pPr>
            <a:r>
              <a:rPr lang="en-US" sz="4600" b="1" dirty="0"/>
              <a:t>Gay - </a:t>
            </a:r>
            <a:r>
              <a:rPr lang="en-US" sz="4600" dirty="0" smtClean="0"/>
              <a:t>identity </a:t>
            </a:r>
            <a:r>
              <a:rPr lang="en-US" sz="4600" dirty="0"/>
              <a:t>of a person who is sexually and emotionally attracted to some members of the same sex</a:t>
            </a:r>
            <a:r>
              <a:rPr lang="en-US" sz="4600" dirty="0" smtClean="0"/>
              <a:t>.</a:t>
            </a:r>
          </a:p>
          <a:p>
            <a:pPr marL="0" indent="0">
              <a:buNone/>
            </a:pPr>
            <a:r>
              <a:rPr lang="en-US" sz="4600" b="1" dirty="0" smtClean="0">
                <a:solidFill>
                  <a:schemeClr val="tx1"/>
                </a:solidFill>
              </a:rPr>
              <a:t>Lesbian</a:t>
            </a:r>
            <a:r>
              <a:rPr lang="en-US" sz="4600" dirty="0" smtClean="0">
                <a:solidFill>
                  <a:schemeClr val="tx1"/>
                </a:solidFill>
              </a:rPr>
              <a:t> - identity of a person who is sexually and emotionally attracted to some other females.</a:t>
            </a:r>
          </a:p>
          <a:p>
            <a:pPr marL="0" indent="0">
              <a:buNone/>
            </a:pPr>
            <a:r>
              <a:rPr lang="en-US" sz="4600" b="1" dirty="0"/>
              <a:t>Bisexual - </a:t>
            </a:r>
            <a:r>
              <a:rPr lang="en-US" sz="4600" dirty="0" smtClean="0"/>
              <a:t>identity </a:t>
            </a:r>
            <a:r>
              <a:rPr lang="en-US" sz="4600" dirty="0"/>
              <a:t>of a person who is sexually and emotionally attracted to some females and some males</a:t>
            </a:r>
            <a:r>
              <a:rPr lang="en-US" sz="4600" dirty="0" smtClean="0"/>
              <a:t>.</a:t>
            </a:r>
          </a:p>
          <a:p>
            <a:pPr marL="0" indent="0">
              <a:buNone/>
            </a:pPr>
            <a:r>
              <a:rPr lang="en-US" sz="4600" b="1" dirty="0" smtClean="0"/>
              <a:t>Heterosexual</a:t>
            </a:r>
            <a:r>
              <a:rPr lang="en-US" sz="4600" dirty="0" smtClean="0"/>
              <a:t> – identity of a person who is sexually/emotionally attracted to a person of another sex.</a:t>
            </a:r>
            <a:endParaRPr lang="en-US" sz="4600" dirty="0"/>
          </a:p>
          <a:p>
            <a:pPr marL="0" indent="0">
              <a:buNone/>
            </a:pPr>
            <a:endParaRPr lang="en-US" sz="4400" dirty="0" smtClean="0">
              <a:solidFill>
                <a:schemeClr val="tx1"/>
              </a:solidFill>
            </a:endParaRPr>
          </a:p>
        </p:txBody>
      </p:sp>
    </p:spTree>
    <p:extLst>
      <p:ext uri="{BB962C8B-B14F-4D97-AF65-F5344CB8AC3E}">
        <p14:creationId xmlns:p14="http://schemas.microsoft.com/office/powerpoint/2010/main" val="3720244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1143000"/>
          </a:xfrm>
        </p:spPr>
        <p:txBody>
          <a:bodyPr/>
          <a:lstStyle/>
          <a:p>
            <a:endParaRPr lang="en-US"/>
          </a:p>
        </p:txBody>
      </p:sp>
      <p:sp>
        <p:nvSpPr>
          <p:cNvPr id="3" name="Content Placeholder 2"/>
          <p:cNvSpPr>
            <a:spLocks noGrp="1"/>
          </p:cNvSpPr>
          <p:nvPr>
            <p:ph idx="1"/>
          </p:nvPr>
        </p:nvSpPr>
        <p:spPr>
          <a:xfrm>
            <a:off x="457200" y="609600"/>
            <a:ext cx="8229600" cy="5867400"/>
          </a:xfrm>
        </p:spPr>
        <p:txBody>
          <a:bodyPr>
            <a:normAutofit fontScale="85000" lnSpcReduction="10000"/>
          </a:bodyPr>
          <a:lstStyle/>
          <a:p>
            <a:r>
              <a:rPr lang="en-US" b="1" dirty="0">
                <a:solidFill>
                  <a:schemeClr val="tx1">
                    <a:lumMod val="95000"/>
                    <a:lumOff val="5000"/>
                  </a:schemeClr>
                </a:solidFill>
              </a:rPr>
              <a:t>Gender orientation </a:t>
            </a:r>
            <a:r>
              <a:rPr lang="en-US" dirty="0">
                <a:solidFill>
                  <a:schemeClr val="tx1">
                    <a:lumMod val="95000"/>
                    <a:lumOff val="5000"/>
                  </a:schemeClr>
                </a:solidFill>
              </a:rPr>
              <a:t>– An individual’s internal sense of their gender (e.g., feeling male, female, or neither). Gender orientation doesn’t necessarily align with the gender assigned at birth.</a:t>
            </a:r>
          </a:p>
          <a:p>
            <a:endParaRPr lang="en-US" dirty="0">
              <a:solidFill>
                <a:schemeClr val="tx1">
                  <a:lumMod val="95000"/>
                  <a:lumOff val="5000"/>
                </a:schemeClr>
              </a:solidFill>
            </a:endParaRPr>
          </a:p>
          <a:p>
            <a:endParaRPr lang="en-US" sz="1100" dirty="0">
              <a:solidFill>
                <a:schemeClr val="tx1">
                  <a:lumMod val="95000"/>
                  <a:lumOff val="5000"/>
                </a:schemeClr>
              </a:solidFill>
            </a:endParaRPr>
          </a:p>
          <a:p>
            <a:r>
              <a:rPr lang="en-US" b="1" dirty="0"/>
              <a:t>Gender identity </a:t>
            </a:r>
            <a:r>
              <a:rPr lang="en-US" dirty="0"/>
              <a:t>– How we name ourselves in terms of our gender. Identities may be male, female, androgynous, transgender, genderqueer, and others</a:t>
            </a:r>
          </a:p>
          <a:p>
            <a:endParaRPr lang="en-US" dirty="0"/>
          </a:p>
          <a:p>
            <a:endParaRPr lang="en-US" sz="900" dirty="0"/>
          </a:p>
          <a:p>
            <a:r>
              <a:rPr lang="en-US" b="1" dirty="0"/>
              <a:t>Gender expression </a:t>
            </a:r>
            <a:r>
              <a:rPr lang="en-US" dirty="0"/>
              <a:t>– A person’s observable characteristics that are linked traditionally, to either masculinity or femininity, such as: appearance, dress, mannerisms, social interactions.</a:t>
            </a:r>
          </a:p>
          <a:p>
            <a:endParaRPr lang="en-US" dirty="0"/>
          </a:p>
        </p:txBody>
      </p:sp>
    </p:spTree>
    <p:extLst>
      <p:ext uri="{BB962C8B-B14F-4D97-AF65-F5344CB8AC3E}">
        <p14:creationId xmlns:p14="http://schemas.microsoft.com/office/powerpoint/2010/main" val="1554249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a:lstStyle/>
          <a:p>
            <a:pPr>
              <a:defRPr/>
            </a:pPr>
            <a:fld id="{39F34D2E-39FA-48A1-B70D-07CA74474CA1}" type="slidenum">
              <a:rPr lang="en-US"/>
              <a:pPr>
                <a:defRPr/>
              </a:pPr>
              <a:t>7</a:t>
            </a:fld>
            <a:endParaRPr lang="en-US"/>
          </a:p>
        </p:txBody>
      </p:sp>
      <p:sp>
        <p:nvSpPr>
          <p:cNvPr id="13315" name="Rectangle 1"/>
          <p:cNvSpPr>
            <a:spLocks noGrp="1" noChangeArrowheads="1"/>
          </p:cNvSpPr>
          <p:nvPr>
            <p:ph type="body" idx="1"/>
          </p:nvPr>
        </p:nvSpPr>
        <p:spPr>
          <a:xfrm>
            <a:off x="1143000" y="762000"/>
            <a:ext cx="7315200" cy="4953000"/>
          </a:xfrm>
        </p:spPr>
        <p:txBody>
          <a:bodyPr>
            <a:normAutofit fontScale="92500" lnSpcReduction="10000"/>
          </a:bodyPr>
          <a:lstStyle/>
          <a:p>
            <a:pPr marL="0" indent="0" eaLnBrk="1" hangingPunct="1">
              <a:spcBef>
                <a:spcPct val="0"/>
              </a:spcBef>
              <a:buNone/>
            </a:pPr>
            <a:r>
              <a:rPr lang="en-US" sz="4400" b="1" dirty="0" smtClean="0">
                <a:solidFill>
                  <a:schemeClr val="tx1"/>
                </a:solidFill>
              </a:rPr>
              <a:t>Transgender - </a:t>
            </a:r>
            <a:r>
              <a:rPr lang="en-US" sz="3900" dirty="0" smtClean="0">
                <a:solidFill>
                  <a:schemeClr val="tx1"/>
                </a:solidFill>
              </a:rPr>
              <a:t>identity of a person who gender identity </a:t>
            </a:r>
            <a:r>
              <a:rPr lang="en-US" sz="3900" i="1" u="sng" dirty="0" smtClean="0">
                <a:solidFill>
                  <a:schemeClr val="tx1"/>
                </a:solidFill>
              </a:rPr>
              <a:t>is not </a:t>
            </a:r>
            <a:r>
              <a:rPr lang="en-US" sz="3900" dirty="0" smtClean="0">
                <a:solidFill>
                  <a:schemeClr val="tx1"/>
                </a:solidFill>
              </a:rPr>
              <a:t>aligned with their sex assigned at birth and/or whose </a:t>
            </a:r>
            <a:r>
              <a:rPr lang="en-US" sz="3900" b="1" dirty="0" smtClean="0">
                <a:solidFill>
                  <a:schemeClr val="tx1"/>
                </a:solidFill>
              </a:rPr>
              <a:t>gender expression is non-co</a:t>
            </a:r>
            <a:r>
              <a:rPr lang="en-US" sz="3900" dirty="0" smtClean="0">
                <a:solidFill>
                  <a:schemeClr val="tx1"/>
                </a:solidFill>
              </a:rPr>
              <a:t>nforming.</a:t>
            </a:r>
          </a:p>
          <a:p>
            <a:pPr marL="0" indent="0" eaLnBrk="1" hangingPunct="1">
              <a:spcBef>
                <a:spcPct val="0"/>
              </a:spcBef>
              <a:buNone/>
            </a:pPr>
            <a:endParaRPr lang="en-US" sz="4400" b="1" dirty="0"/>
          </a:p>
          <a:p>
            <a:pPr marL="0" indent="0" eaLnBrk="1" hangingPunct="1">
              <a:spcBef>
                <a:spcPct val="0"/>
              </a:spcBef>
              <a:buNone/>
            </a:pPr>
            <a:r>
              <a:rPr lang="en-US" sz="4400" b="1" dirty="0" smtClean="0">
                <a:solidFill>
                  <a:schemeClr val="tx1"/>
                </a:solidFill>
              </a:rPr>
              <a:t>Cisgender </a:t>
            </a:r>
            <a:r>
              <a:rPr lang="en-US" sz="4400" dirty="0" smtClean="0">
                <a:solidFill>
                  <a:schemeClr val="tx1"/>
                </a:solidFill>
              </a:rPr>
              <a:t>–Identity of a person whose gender identity </a:t>
            </a:r>
            <a:r>
              <a:rPr lang="en-US" sz="4400" i="1" u="sng" dirty="0" smtClean="0">
                <a:solidFill>
                  <a:schemeClr val="tx1"/>
                </a:solidFill>
              </a:rPr>
              <a:t>is</a:t>
            </a:r>
            <a:r>
              <a:rPr lang="en-US" sz="4400" dirty="0" smtClean="0">
                <a:solidFill>
                  <a:schemeClr val="tx1"/>
                </a:solidFill>
              </a:rPr>
              <a:t> aligned with their sex assigned at birth.</a:t>
            </a:r>
          </a:p>
        </p:txBody>
      </p:sp>
    </p:spTree>
    <p:extLst>
      <p:ext uri="{BB962C8B-B14F-4D97-AF65-F5344CB8AC3E}">
        <p14:creationId xmlns:p14="http://schemas.microsoft.com/office/powerpoint/2010/main" val="12010137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0"/>
            <a:ext cx="7772400" cy="1470025"/>
          </a:xfrm>
        </p:spPr>
        <p:txBody>
          <a:bodyPr/>
          <a:lstStyle/>
          <a:p>
            <a:r>
              <a:rPr lang="en-US" u="sng" dirty="0" smtClean="0"/>
              <a:t>Distinguishing among four human characteristics</a:t>
            </a:r>
            <a:endParaRPr lang="en-US" u="sng" dirty="0"/>
          </a:p>
        </p:txBody>
      </p:sp>
      <p:sp>
        <p:nvSpPr>
          <p:cNvPr id="3" name="Subtitle 2"/>
          <p:cNvSpPr>
            <a:spLocks noGrp="1"/>
          </p:cNvSpPr>
          <p:nvPr>
            <p:ph type="subTitle" idx="1"/>
          </p:nvPr>
        </p:nvSpPr>
        <p:spPr>
          <a:xfrm>
            <a:off x="990600" y="2362200"/>
            <a:ext cx="7620000" cy="3810000"/>
          </a:xfrm>
        </p:spPr>
        <p:txBody>
          <a:bodyPr>
            <a:normAutofit/>
          </a:bodyPr>
          <a:lstStyle/>
          <a:p>
            <a:pPr marL="457200" indent="-457200" algn="l">
              <a:buFont typeface="Arial" panose="020B0604020202020204" pitchFamily="34" charset="0"/>
              <a:buChar char="•"/>
            </a:pPr>
            <a:endParaRPr lang="en-US" sz="1000" dirty="0" smtClean="0">
              <a:solidFill>
                <a:schemeClr val="tx1"/>
              </a:solidFill>
            </a:endParaRPr>
          </a:p>
          <a:p>
            <a:pPr marL="457200" indent="-457200" algn="l">
              <a:buFont typeface="Arial" panose="020B0604020202020204" pitchFamily="34" charset="0"/>
              <a:buChar char="•"/>
            </a:pPr>
            <a:r>
              <a:rPr lang="en-US" sz="4000" dirty="0" smtClean="0">
                <a:solidFill>
                  <a:schemeClr val="tx1"/>
                </a:solidFill>
              </a:rPr>
              <a:t>Biological sex (assigned sex)</a:t>
            </a:r>
          </a:p>
          <a:p>
            <a:pPr marL="457200" indent="-457200" algn="l">
              <a:buFont typeface="Arial" panose="020B0604020202020204" pitchFamily="34" charset="0"/>
              <a:buChar char="•"/>
            </a:pPr>
            <a:r>
              <a:rPr lang="en-US" sz="4000" dirty="0" smtClean="0">
                <a:solidFill>
                  <a:schemeClr val="tx1"/>
                </a:solidFill>
              </a:rPr>
              <a:t>Gender identity</a:t>
            </a:r>
          </a:p>
          <a:p>
            <a:pPr marL="457200" indent="-457200" algn="l">
              <a:buFont typeface="Arial" panose="020B0604020202020204" pitchFamily="34" charset="0"/>
              <a:buChar char="•"/>
            </a:pPr>
            <a:r>
              <a:rPr lang="en-US" sz="4000" dirty="0" smtClean="0">
                <a:solidFill>
                  <a:schemeClr val="tx1"/>
                </a:solidFill>
              </a:rPr>
              <a:t>Sexual orientation</a:t>
            </a:r>
          </a:p>
          <a:p>
            <a:pPr marL="457200" indent="-457200" algn="l">
              <a:buFont typeface="Arial" panose="020B0604020202020204" pitchFamily="34" charset="0"/>
              <a:buChar char="•"/>
            </a:pPr>
            <a:r>
              <a:rPr lang="en-US" sz="4000" dirty="0" smtClean="0">
                <a:solidFill>
                  <a:schemeClr val="tx1"/>
                </a:solidFill>
              </a:rPr>
              <a:t>Gender expression (presentation)</a:t>
            </a:r>
          </a:p>
          <a:p>
            <a:endParaRPr lang="en-US" dirty="0"/>
          </a:p>
        </p:txBody>
      </p:sp>
    </p:spTree>
    <p:extLst>
      <p:ext uri="{BB962C8B-B14F-4D97-AF65-F5344CB8AC3E}">
        <p14:creationId xmlns:p14="http://schemas.microsoft.com/office/powerpoint/2010/main" val="30575740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eft-Right Arrow 5"/>
          <p:cNvSpPr/>
          <p:nvPr/>
        </p:nvSpPr>
        <p:spPr>
          <a:xfrm>
            <a:off x="380999" y="1066800"/>
            <a:ext cx="8229600" cy="548640"/>
          </a:xfrm>
          <a:prstGeom prst="lef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7" name="Left-Right Arrow 6"/>
          <p:cNvSpPr/>
          <p:nvPr/>
        </p:nvSpPr>
        <p:spPr>
          <a:xfrm>
            <a:off x="381000" y="4018836"/>
            <a:ext cx="8229600" cy="548640"/>
          </a:xfrm>
          <a:prstGeom prst="lef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 name="Left-Right Arrow 7"/>
          <p:cNvSpPr/>
          <p:nvPr/>
        </p:nvSpPr>
        <p:spPr>
          <a:xfrm>
            <a:off x="457200" y="5501557"/>
            <a:ext cx="8153399" cy="548640"/>
          </a:xfrm>
          <a:prstGeom prst="lef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TextBox 9"/>
          <p:cNvSpPr txBox="1"/>
          <p:nvPr/>
        </p:nvSpPr>
        <p:spPr>
          <a:xfrm>
            <a:off x="457200" y="762000"/>
            <a:ext cx="8153400" cy="369332"/>
          </a:xfrm>
          <a:prstGeom prst="rect">
            <a:avLst/>
          </a:prstGeom>
          <a:noFill/>
        </p:spPr>
        <p:txBody>
          <a:bodyPr wrap="square" rtlCol="0">
            <a:spAutoFit/>
          </a:bodyPr>
          <a:lstStyle/>
          <a:p>
            <a:r>
              <a:rPr lang="en-US" dirty="0" smtClean="0"/>
              <a:t>  Female                                                   Assigned sex                                                    </a:t>
            </a:r>
            <a:r>
              <a:rPr lang="en-US" dirty="0" smtClean="0">
                <a:cs typeface="Curlz MT"/>
              </a:rPr>
              <a:t>Male</a:t>
            </a:r>
            <a:endParaRPr lang="en-US" dirty="0">
              <a:cs typeface="Curlz MT"/>
            </a:endParaRPr>
          </a:p>
        </p:txBody>
      </p:sp>
      <p:sp>
        <p:nvSpPr>
          <p:cNvPr id="14" name="TextBox 13"/>
          <p:cNvSpPr txBox="1"/>
          <p:nvPr/>
        </p:nvSpPr>
        <p:spPr>
          <a:xfrm>
            <a:off x="457200" y="5181600"/>
            <a:ext cx="8153400" cy="369332"/>
          </a:xfrm>
          <a:prstGeom prst="rect">
            <a:avLst/>
          </a:prstGeom>
          <a:noFill/>
        </p:spPr>
        <p:txBody>
          <a:bodyPr wrap="square" rtlCol="0">
            <a:spAutoFit/>
          </a:bodyPr>
          <a:lstStyle/>
          <a:p>
            <a:r>
              <a:rPr lang="en-US" dirty="0" smtClean="0"/>
              <a:t>Feminine                             </a:t>
            </a:r>
            <a:r>
              <a:rPr lang="en-US" b="1" dirty="0" smtClean="0"/>
              <a:t> Gender </a:t>
            </a:r>
            <a:r>
              <a:rPr lang="en-US" b="1" dirty="0"/>
              <a:t>p</a:t>
            </a:r>
            <a:r>
              <a:rPr lang="en-US" b="1" dirty="0" smtClean="0"/>
              <a:t>resentation /expression                           </a:t>
            </a:r>
            <a:r>
              <a:rPr lang="en-US" dirty="0" smtClean="0"/>
              <a:t>Masculine</a:t>
            </a:r>
            <a:endParaRPr lang="en-US" dirty="0"/>
          </a:p>
        </p:txBody>
      </p:sp>
      <p:sp>
        <p:nvSpPr>
          <p:cNvPr id="15" name="Left-Right Arrow 14"/>
          <p:cNvSpPr/>
          <p:nvPr/>
        </p:nvSpPr>
        <p:spPr>
          <a:xfrm>
            <a:off x="457200" y="2438400"/>
            <a:ext cx="8229600" cy="548640"/>
          </a:xfrm>
          <a:prstGeom prst="lef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7" name="TextBox 16"/>
          <p:cNvSpPr txBox="1"/>
          <p:nvPr/>
        </p:nvSpPr>
        <p:spPr>
          <a:xfrm>
            <a:off x="457200" y="2133600"/>
            <a:ext cx="8229600" cy="369332"/>
          </a:xfrm>
          <a:prstGeom prst="rect">
            <a:avLst/>
          </a:prstGeom>
          <a:noFill/>
        </p:spPr>
        <p:txBody>
          <a:bodyPr wrap="square" rtlCol="0">
            <a:spAutoFit/>
          </a:bodyPr>
          <a:lstStyle/>
          <a:p>
            <a:r>
              <a:rPr lang="en-US" dirty="0" smtClean="0"/>
              <a:t>Female </a:t>
            </a:r>
            <a:r>
              <a:rPr lang="en-US" b="1" dirty="0" smtClean="0"/>
              <a:t>                                                 Gender identity                                                   </a:t>
            </a:r>
            <a:r>
              <a:rPr lang="en-US" dirty="0" smtClean="0">
                <a:cs typeface="Curlz MT"/>
              </a:rPr>
              <a:t>Male</a:t>
            </a:r>
            <a:endParaRPr lang="en-US" dirty="0">
              <a:cs typeface="Curlz MT"/>
            </a:endParaRPr>
          </a:p>
        </p:txBody>
      </p:sp>
      <p:sp>
        <p:nvSpPr>
          <p:cNvPr id="18" name="TextBox 17"/>
          <p:cNvSpPr txBox="1"/>
          <p:nvPr/>
        </p:nvSpPr>
        <p:spPr>
          <a:xfrm>
            <a:off x="457199" y="3552706"/>
            <a:ext cx="8153400" cy="369332"/>
          </a:xfrm>
          <a:prstGeom prst="rect">
            <a:avLst/>
          </a:prstGeom>
          <a:noFill/>
        </p:spPr>
        <p:txBody>
          <a:bodyPr wrap="square" rtlCol="0">
            <a:spAutoFit/>
          </a:bodyPr>
          <a:lstStyle/>
          <a:p>
            <a:r>
              <a:rPr lang="en-US" dirty="0" smtClean="0"/>
              <a:t>Same                                                    Se</a:t>
            </a:r>
            <a:r>
              <a:rPr lang="en-US" b="1" dirty="0" smtClean="0"/>
              <a:t>xual orientation                                        </a:t>
            </a:r>
            <a:r>
              <a:rPr lang="en-US" dirty="0" smtClean="0"/>
              <a:t>Opposite</a:t>
            </a:r>
            <a:endParaRPr lang="en-US" dirty="0"/>
          </a:p>
        </p:txBody>
      </p:sp>
    </p:spTree>
    <p:extLst>
      <p:ext uri="{BB962C8B-B14F-4D97-AF65-F5344CB8AC3E}">
        <p14:creationId xmlns:p14="http://schemas.microsoft.com/office/powerpoint/2010/main" val="4066290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1265</Words>
  <Application>Microsoft Macintosh PowerPoint</Application>
  <PresentationFormat>On-screen Show (4:3)</PresentationFormat>
  <Paragraphs>153</Paragraphs>
  <Slides>30</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Calibri</vt:lpstr>
      <vt:lpstr>Curlz MT</vt:lpstr>
      <vt:lpstr>MS Gothic</vt:lpstr>
      <vt:lpstr>ＭＳ Ｐゴシック</vt:lpstr>
      <vt:lpstr>Tempus Sans ITC</vt:lpstr>
      <vt:lpstr>Verdana</vt:lpstr>
      <vt:lpstr>Arial</vt:lpstr>
      <vt:lpstr>Office Theme</vt:lpstr>
      <vt:lpstr>Addressing Sexual Orientation and Gender Identity Issues in the School Environment  Safe Schools for All </vt:lpstr>
      <vt:lpstr>PowerPoint Presentation</vt:lpstr>
      <vt:lpstr>Experiences of Youth https://www.youtube.com/watch?v=8Ly8rijlt9M </vt:lpstr>
      <vt:lpstr>Reviewing the language  Sexual orientation – The inner feelings of who we are attracted to emotionally or sexually  Sexual identity – the way we name ourselves in terms of our sexuality-- Identities may be heterosexual, gay, lesbian, bisexual, and other</vt:lpstr>
      <vt:lpstr>PowerPoint Presentation</vt:lpstr>
      <vt:lpstr>PowerPoint Presentation</vt:lpstr>
      <vt:lpstr>PowerPoint Presentation</vt:lpstr>
      <vt:lpstr>Distinguishing among four human characteristics</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Law and policy</vt:lpstr>
      <vt:lpstr>Standing on firm legal ground</vt:lpstr>
      <vt:lpstr>Anti-bullying Bill of Rights –prohibits HIB based on actual or perceived “race, color, religion, ancestry, national origin, gender, sexual orientation, gender identity and expression, or a mental, physical or sensory disability . . .”</vt:lpstr>
      <vt:lpstr> The Anti-bullying Bill of Rights –has unintended consequences that may have a negative impact on LGBTQ students.  For extensive recommendations to mitigate the concerns of unintended consequences, see the website www.spectrumdiversity.org.  </vt:lpstr>
      <vt:lpstr>Federal protections---Title IX and Dear Colleague letter of October, 2010</vt:lpstr>
      <vt:lpstr>Concerns regarding transgender and gender nonconforming students</vt:lpstr>
      <vt:lpstr>PowerPoint Presentation</vt:lpstr>
      <vt:lpstr>PowerPoint Presentation</vt:lpstr>
      <vt:lpstr> Ruling of the US Department of Education Office of Civil Rights regarding the banning of a transgender student from the girls’ locker room: </vt:lpstr>
      <vt:lpstr>New Jersey school grants transgender student access to boys restroom</vt:lpstr>
      <vt:lpstr>  Resources on transgender and gender non-conforming youth concerns  --At glsen.org: Webinar—Supporting Transgender and Gender Nonconforming Students </vt:lpstr>
      <vt:lpstr>What’s my role?</vt:lpstr>
      <vt:lpstr>  </vt:lpstr>
      <vt:lpstr>PowerPoint Presentation</vt:lpstr>
    </vt:vector>
  </TitlesOfParts>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Addressing Sexual Orientation and Gender Identity Issues in the School Environment  Safe Schools for All</dc:title>
  <dc:creator>carolwatchler</dc:creator>
  <cp:lastModifiedBy>Kathleen Shay</cp:lastModifiedBy>
  <cp:revision>7</cp:revision>
  <cp:lastPrinted>2016-03-08T04:47:14Z</cp:lastPrinted>
  <dcterms:created xsi:type="dcterms:W3CDTF">2016-03-08T04:27:21Z</dcterms:created>
  <dcterms:modified xsi:type="dcterms:W3CDTF">2016-09-04T19:33:11Z</dcterms:modified>
</cp:coreProperties>
</file>